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sldIdLst>
    <p:sldId id="256" r:id="rId4"/>
    <p:sldId id="278" r:id="rId5"/>
    <p:sldId id="270" r:id="rId6"/>
    <p:sldId id="371" r:id="rId7"/>
    <p:sldId id="397" r:id="rId8"/>
    <p:sldId id="398" r:id="rId9"/>
    <p:sldId id="379" r:id="rId10"/>
    <p:sldId id="387" r:id="rId11"/>
    <p:sldId id="399" r:id="rId12"/>
    <p:sldId id="400" r:id="rId13"/>
    <p:sldId id="262" r:id="rId14"/>
    <p:sldId id="388" r:id="rId15"/>
    <p:sldId id="401" r:id="rId16"/>
    <p:sldId id="402" r:id="rId17"/>
    <p:sldId id="266" r:id="rId18"/>
    <p:sldId id="389" r:id="rId19"/>
    <p:sldId id="403" r:id="rId20"/>
    <p:sldId id="404" r:id="rId21"/>
    <p:sldId id="368" r:id="rId22"/>
    <p:sldId id="391" r:id="rId23"/>
    <p:sldId id="405" r:id="rId24"/>
    <p:sldId id="406" r:id="rId25"/>
    <p:sldId id="362" r:id="rId26"/>
    <p:sldId id="392" r:id="rId27"/>
    <p:sldId id="395" r:id="rId28"/>
    <p:sldId id="396" r:id="rId29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otebook\Dropbox\WORK%20BATI\SMTAI\Prezentari%20Stas\&#1050;&#1085;&#1080;&#1075;&#1072;1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otebook\Dropbox\WORK%20BATI\SMTAI\Prezentari%20Stas\&#1050;&#1085;&#1080;&#1075;&#1072;1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otebook\Dropbox\WORK%20BATI\SMTAI\Prezentari%20Stas\&#1050;&#1085;&#1080;&#1075;&#1072;1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otebook\Dropbox\WORK%20BATI\SMTAI\Prezentari%20Stas\&#1050;&#1085;&#1080;&#1075;&#1072;1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otebook\Dropbox\WORK%20BATI\SMTAI\Prezentari%20Stas\&#1050;&#1085;&#1080;&#1075;&#1072;1.xls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otebook\Dropbox\WORK%20BATI\SMTAI\Prezentari%20Stas\&#1050;&#1085;&#1080;&#1075;&#1072;1.xls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otebook\Dropbox\WORK%20BATI\SMTAI\Prezentari%20Stas\&#1050;&#1085;&#1080;&#1075;&#1072;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otebook\Dropbox\WORK%20BATI\SMTAI\Prezentari%20Stas\&#1050;&#1085;&#1080;&#1075;&#1072;1.xls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otebook\Dropbox\WORK%20BATI\SMTAI\Prezentari%20Stas\&#1050;&#1085;&#1080;&#1075;&#1072;1.xls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otebook\Dropbox\WORK%20BATI\SMTAI\Prezentari%20Stas\&#1050;&#1085;&#1080;&#1075;&#1072;1.xls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otebook\Dropbox\WORK%20BATI\SMTAI\Prezentari%20Stas\&#1050;&#1085;&#1080;&#1075;&#1072;1.xls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otebook\Dropbox\WORK%20BATI\SMTAI\Prezentari%20Stas\&#1050;&#1085;&#1080;&#1075;&#1072;1.xls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otebook\Dropbox\WORK%20BATI\SMTAI\Prezentari%20Stas\&#1050;&#1085;&#1080;&#1075;&#1072;1.xls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otebook\Dropbox\WORK%20BATI\SMTAI\Prezentari%20Stas\&#1050;&#1085;&#1080;&#1075;&#1072;1.xls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otebook\Dropbox\WORK%20BATI\SMTAI\Prezentari%20Stas\&#1050;&#1085;&#1080;&#1075;&#1072;1.xls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otebook\Dropbox\WORK%20BATI\SMTAI\Prezentari%20Stas\&#1050;&#1085;&#1080;&#1075;&#1072;1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otebook\Dropbox\WORK%20BATI\SMTAI\Prezentari%20Stas\&#1050;&#1085;&#1080;&#1075;&#1072;1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'sex a.c.'!$B$1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9CC09D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'sex a.c.'!$A$2:$A$17</c:f>
              <c:strCache>
                <c:ptCount val="16"/>
                <c:pt idx="0">
                  <c:v>999.md</c:v>
                </c:pt>
                <c:pt idx="1">
                  <c:v>tv8.md</c:v>
                </c:pt>
                <c:pt idx="2">
                  <c:v>noi.md</c:v>
                </c:pt>
                <c:pt idx="3">
                  <c:v>point.md</c:v>
                </c:pt>
                <c:pt idx="4">
                  <c:v>meteofor.md</c:v>
                </c:pt>
                <c:pt idx="5">
                  <c:v>newsmaker.md</c:v>
                </c:pt>
                <c:pt idx="6">
                  <c:v>unimedia.md</c:v>
                </c:pt>
                <c:pt idx="7">
                  <c:v>stiri.md</c:v>
                </c:pt>
                <c:pt idx="8">
                  <c:v>zdg.md</c:v>
                </c:pt>
                <c:pt idx="9">
                  <c:v>diez.md</c:v>
                </c:pt>
                <c:pt idx="10">
                  <c:v>makler.md</c:v>
                </c:pt>
                <c:pt idx="11">
                  <c:v>esp.md</c:v>
                </c:pt>
                <c:pt idx="12">
                  <c:v>protv.md</c:v>
                </c:pt>
                <c:pt idx="13">
                  <c:v>perfecte.md</c:v>
                </c:pt>
                <c:pt idx="14">
                  <c:v>agora.md</c:v>
                </c:pt>
                <c:pt idx="15">
                  <c:v>moldova.org</c:v>
                </c:pt>
              </c:strCache>
            </c:strRef>
          </c:cat>
          <c:val>
            <c:numRef>
              <c:f>'sex a.c.'!$B$2:$B$17</c:f>
              <c:numCache>
                <c:formatCode>0%</c:formatCode>
                <c:ptCount val="16"/>
                <c:pt idx="0">
                  <c:v>0.30875586999999999</c:v>
                </c:pt>
                <c:pt idx="1">
                  <c:v>0.28049605999999999</c:v>
                </c:pt>
                <c:pt idx="2">
                  <c:v>0.24174977</c:v>
                </c:pt>
                <c:pt idx="3">
                  <c:v>0.22192120000000001</c:v>
                </c:pt>
                <c:pt idx="4">
                  <c:v>0.21003340000000001</c:v>
                </c:pt>
                <c:pt idx="5">
                  <c:v>0.20839853</c:v>
                </c:pt>
                <c:pt idx="6">
                  <c:v>0.19545974999999999</c:v>
                </c:pt>
                <c:pt idx="7">
                  <c:v>0.15879207000000001</c:v>
                </c:pt>
                <c:pt idx="8">
                  <c:v>0.15155194999999999</c:v>
                </c:pt>
                <c:pt idx="9">
                  <c:v>0.12850036000000001</c:v>
                </c:pt>
                <c:pt idx="10">
                  <c:v>0.12691221</c:v>
                </c:pt>
                <c:pt idx="11">
                  <c:v>0.12345564000000001</c:v>
                </c:pt>
                <c:pt idx="12">
                  <c:v>0.10729383000000001</c:v>
                </c:pt>
                <c:pt idx="13">
                  <c:v>0.10467804999999999</c:v>
                </c:pt>
                <c:pt idx="14">
                  <c:v>4.6500220000000002E-2</c:v>
                </c:pt>
                <c:pt idx="15">
                  <c:v>9.8091900000000006E-3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22-4816-8302-75F96A954681}"/>
            </c:ext>
          </c:extLst>
        </c:ser>
        <c:ser>
          <c:idx val="1"/>
          <c:order val="1"/>
          <c:tx>
            <c:strRef>
              <c:f>'sex a.c.'!$C$1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rgbClr val="EABE37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'sex a.c.'!$A$2:$A$17</c:f>
              <c:strCache>
                <c:ptCount val="16"/>
                <c:pt idx="0">
                  <c:v>999.md</c:v>
                </c:pt>
                <c:pt idx="1">
                  <c:v>tv8.md</c:v>
                </c:pt>
                <c:pt idx="2">
                  <c:v>noi.md</c:v>
                </c:pt>
                <c:pt idx="3">
                  <c:v>point.md</c:v>
                </c:pt>
                <c:pt idx="4">
                  <c:v>meteofor.md</c:v>
                </c:pt>
                <c:pt idx="5">
                  <c:v>newsmaker.md</c:v>
                </c:pt>
                <c:pt idx="6">
                  <c:v>unimedia.md</c:v>
                </c:pt>
                <c:pt idx="7">
                  <c:v>stiri.md</c:v>
                </c:pt>
                <c:pt idx="8">
                  <c:v>zdg.md</c:v>
                </c:pt>
                <c:pt idx="9">
                  <c:v>diez.md</c:v>
                </c:pt>
                <c:pt idx="10">
                  <c:v>makler.md</c:v>
                </c:pt>
                <c:pt idx="11">
                  <c:v>esp.md</c:v>
                </c:pt>
                <c:pt idx="12">
                  <c:v>protv.md</c:v>
                </c:pt>
                <c:pt idx="13">
                  <c:v>perfecte.md</c:v>
                </c:pt>
                <c:pt idx="14">
                  <c:v>agora.md</c:v>
                </c:pt>
                <c:pt idx="15">
                  <c:v>moldova.org</c:v>
                </c:pt>
              </c:strCache>
            </c:strRef>
          </c:cat>
          <c:val>
            <c:numRef>
              <c:f>'sex a.c.'!$C$2:$C$17</c:f>
              <c:numCache>
                <c:formatCode>0%</c:formatCode>
                <c:ptCount val="16"/>
                <c:pt idx="0">
                  <c:v>0.69124413000000007</c:v>
                </c:pt>
                <c:pt idx="1">
                  <c:v>0.71950394000000006</c:v>
                </c:pt>
                <c:pt idx="2">
                  <c:v>0.75825023000000003</c:v>
                </c:pt>
                <c:pt idx="3">
                  <c:v>0.77807879999999996</c:v>
                </c:pt>
                <c:pt idx="4">
                  <c:v>0.78996659999999996</c:v>
                </c:pt>
                <c:pt idx="5">
                  <c:v>0.79160147000000003</c:v>
                </c:pt>
                <c:pt idx="6">
                  <c:v>0.80454025000000007</c:v>
                </c:pt>
                <c:pt idx="7">
                  <c:v>0.84120792999999994</c:v>
                </c:pt>
                <c:pt idx="8">
                  <c:v>0.84844805000000001</c:v>
                </c:pt>
                <c:pt idx="9">
                  <c:v>0.87149964000000002</c:v>
                </c:pt>
                <c:pt idx="10">
                  <c:v>0.87308779000000003</c:v>
                </c:pt>
                <c:pt idx="11">
                  <c:v>0.87654436000000002</c:v>
                </c:pt>
                <c:pt idx="12">
                  <c:v>0.89270616999999997</c:v>
                </c:pt>
                <c:pt idx="13">
                  <c:v>0.89532195000000003</c:v>
                </c:pt>
                <c:pt idx="14">
                  <c:v>0.95349978000000002</c:v>
                </c:pt>
                <c:pt idx="15">
                  <c:v>0.99019080999999998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22-4816-8302-75F96A9546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75"/>
        <c:axId val="1926608752"/>
        <c:axId val="1"/>
      </c:barChart>
      <c:catAx>
        <c:axId val="19266087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926608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C4FB-44DE-A98B-FEE3F35974A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4FB-44DE-A98B-FEE3F35974A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FB-44DE-A98B-FEE3F3597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946E-48B3-AC6E-393E3BEFB1E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46E-48B3-AC6E-393E3BEFB1E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6E-48B3-AC6E-393E3BEFB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C4FB-44DE-A98B-FEE3F35974A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4FB-44DE-A98B-FEE3F35974A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FB-44DE-A98B-FEE3F3597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946E-48B3-AC6E-393E3BEFB1E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46E-48B3-AC6E-393E3BEFB1E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6E-48B3-AC6E-393E3BEFB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946E-48B3-AC6E-393E3BEFB1E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46E-48B3-AC6E-393E3BEFB1E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6E-48B3-AC6E-393E3BEFB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EC9A-4936-B963-7C50141DC9CC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C9A-4936-B963-7C50141DC9C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9A-4936-B963-7C50141DC9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52C1-4762-AE4E-0A5A2DDE56B6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2C1-4762-AE4E-0A5A2DDE56B6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</c:v>
                </c:pt>
                <c:pt idx="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C1-4762-AE4E-0A5A2DDE5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7A3F-469E-91D7-3D567B1C6CD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A3F-469E-91D7-3D567B1C6CD7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3F-469E-91D7-3D567B1C6C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B42D-4331-A7C4-86EB55989C9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42D-4331-A7C4-86EB55989C9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2D-4331-A7C4-86EB55989C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241-479D-AC5B-E457EEAE681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241-479D-AC5B-E457EEAE681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41-479D-AC5B-E457EEAE6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C4FB-44DE-A98B-FEE3F35974A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4FB-44DE-A98B-FEE3F35974A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51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FB-44DE-A98B-FEE3F3597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'age ac'!$B$1</c:f>
              <c:strCache>
                <c:ptCount val="1"/>
                <c:pt idx="0">
                  <c:v>Age Distribution 15-24</c:v>
                </c:pt>
              </c:strCache>
            </c:strRef>
          </c:tx>
          <c:spPr>
            <a:solidFill>
              <a:srgbClr val="9CC09D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'age ac'!$A$2:$A$16</c:f>
              <c:strCache>
                <c:ptCount val="15"/>
                <c:pt idx="0">
                  <c:v>makler.md</c:v>
                </c:pt>
                <c:pt idx="1">
                  <c:v>999.md</c:v>
                </c:pt>
                <c:pt idx="2">
                  <c:v>diez.md</c:v>
                </c:pt>
                <c:pt idx="3">
                  <c:v>protv.md</c:v>
                </c:pt>
                <c:pt idx="4">
                  <c:v>agora.md</c:v>
                </c:pt>
                <c:pt idx="5">
                  <c:v>stiri.md</c:v>
                </c:pt>
                <c:pt idx="6">
                  <c:v>zdg.md</c:v>
                </c:pt>
                <c:pt idx="7">
                  <c:v>moldova.org</c:v>
                </c:pt>
                <c:pt idx="8">
                  <c:v>tv8.md</c:v>
                </c:pt>
                <c:pt idx="9">
                  <c:v>meteofor.md</c:v>
                </c:pt>
                <c:pt idx="10">
                  <c:v>noi.md</c:v>
                </c:pt>
                <c:pt idx="11">
                  <c:v>newsmaker.md</c:v>
                </c:pt>
                <c:pt idx="12">
                  <c:v>unimedia.md</c:v>
                </c:pt>
                <c:pt idx="13">
                  <c:v>point.md</c:v>
                </c:pt>
                <c:pt idx="14">
                  <c:v>perfecte.md</c:v>
                </c:pt>
              </c:strCache>
            </c:strRef>
          </c:cat>
          <c:val>
            <c:numRef>
              <c:f>'age ac'!$B$2:$B$16</c:f>
              <c:numCache>
                <c:formatCode>0%</c:formatCode>
                <c:ptCount val="15"/>
                <c:pt idx="0">
                  <c:v>0.26654008000000001</c:v>
                </c:pt>
                <c:pt idx="1">
                  <c:v>0.25319729000000002</c:v>
                </c:pt>
                <c:pt idx="2">
                  <c:v>0.21737198999999999</c:v>
                </c:pt>
                <c:pt idx="3">
                  <c:v>0.20081763999999999</c:v>
                </c:pt>
                <c:pt idx="4">
                  <c:v>0.18602904000000001</c:v>
                </c:pt>
                <c:pt idx="5">
                  <c:v>0.17372990999999999</c:v>
                </c:pt>
                <c:pt idx="6">
                  <c:v>0.17281257</c:v>
                </c:pt>
                <c:pt idx="7">
                  <c:v>0.16739446999999999</c:v>
                </c:pt>
                <c:pt idx="8">
                  <c:v>0.15840058000000001</c:v>
                </c:pt>
                <c:pt idx="9">
                  <c:v>0.15428378000000001</c:v>
                </c:pt>
                <c:pt idx="10">
                  <c:v>0.14209958</c:v>
                </c:pt>
                <c:pt idx="11">
                  <c:v>0.12985195999999999</c:v>
                </c:pt>
                <c:pt idx="12">
                  <c:v>0.12799458</c:v>
                </c:pt>
                <c:pt idx="13">
                  <c:v>0.11535039</c:v>
                </c:pt>
                <c:pt idx="14">
                  <c:v>0.10176549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16-4548-B8AD-3F8C31936C7D}"/>
            </c:ext>
          </c:extLst>
        </c:ser>
        <c:ser>
          <c:idx val="1"/>
          <c:order val="1"/>
          <c:tx>
            <c:strRef>
              <c:f>'age ac'!$C$1</c:f>
              <c:strCache>
                <c:ptCount val="1"/>
                <c:pt idx="0">
                  <c:v>Age: 25-34</c:v>
                </c:pt>
              </c:strCache>
            </c:strRef>
          </c:tx>
          <c:spPr>
            <a:solidFill>
              <a:srgbClr val="EABE37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'age ac'!$A$2:$A$16</c:f>
              <c:strCache>
                <c:ptCount val="15"/>
                <c:pt idx="0">
                  <c:v>makler.md</c:v>
                </c:pt>
                <c:pt idx="1">
                  <c:v>999.md</c:v>
                </c:pt>
                <c:pt idx="2">
                  <c:v>diez.md</c:v>
                </c:pt>
                <c:pt idx="3">
                  <c:v>protv.md</c:v>
                </c:pt>
                <c:pt idx="4">
                  <c:v>agora.md</c:v>
                </c:pt>
                <c:pt idx="5">
                  <c:v>stiri.md</c:v>
                </c:pt>
                <c:pt idx="6">
                  <c:v>zdg.md</c:v>
                </c:pt>
                <c:pt idx="7">
                  <c:v>moldova.org</c:v>
                </c:pt>
                <c:pt idx="8">
                  <c:v>tv8.md</c:v>
                </c:pt>
                <c:pt idx="9">
                  <c:v>meteofor.md</c:v>
                </c:pt>
                <c:pt idx="10">
                  <c:v>noi.md</c:v>
                </c:pt>
                <c:pt idx="11">
                  <c:v>newsmaker.md</c:v>
                </c:pt>
                <c:pt idx="12">
                  <c:v>unimedia.md</c:v>
                </c:pt>
                <c:pt idx="13">
                  <c:v>point.md</c:v>
                </c:pt>
                <c:pt idx="14">
                  <c:v>perfecte.md</c:v>
                </c:pt>
              </c:strCache>
            </c:strRef>
          </c:cat>
          <c:val>
            <c:numRef>
              <c:f>'age ac'!$C$2:$C$16</c:f>
              <c:numCache>
                <c:formatCode>0%</c:formatCode>
                <c:ptCount val="15"/>
                <c:pt idx="0">
                  <c:v>0.26554067999999997</c:v>
                </c:pt>
                <c:pt idx="1">
                  <c:v>0.28821022000000002</c:v>
                </c:pt>
                <c:pt idx="2">
                  <c:v>0.27912917999999998</c:v>
                </c:pt>
                <c:pt idx="3">
                  <c:v>0.26214072999999999</c:v>
                </c:pt>
                <c:pt idx="4">
                  <c:v>0.24962444</c:v>
                </c:pt>
                <c:pt idx="5">
                  <c:v>0.24654002</c:v>
                </c:pt>
                <c:pt idx="6">
                  <c:v>0.21579751</c:v>
                </c:pt>
                <c:pt idx="7">
                  <c:v>0.37263464000000002</c:v>
                </c:pt>
                <c:pt idx="8">
                  <c:v>0.22993925000000001</c:v>
                </c:pt>
                <c:pt idx="9">
                  <c:v>0.24829606000000001</c:v>
                </c:pt>
                <c:pt idx="10">
                  <c:v>0.21990708</c:v>
                </c:pt>
                <c:pt idx="11">
                  <c:v>0.19198042000000001</c:v>
                </c:pt>
                <c:pt idx="12">
                  <c:v>0.26420069000000002</c:v>
                </c:pt>
                <c:pt idx="13">
                  <c:v>0.23476084999999999</c:v>
                </c:pt>
                <c:pt idx="14">
                  <c:v>0.26499001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16-4548-B8AD-3F8C31936C7D}"/>
            </c:ext>
          </c:extLst>
        </c:ser>
        <c:ser>
          <c:idx val="2"/>
          <c:order val="2"/>
          <c:tx>
            <c:strRef>
              <c:f>'age ac'!$D$1</c:f>
              <c:strCache>
                <c:ptCount val="1"/>
                <c:pt idx="0">
                  <c:v>Age: 35-44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'age ac'!$A$2:$A$16</c:f>
              <c:strCache>
                <c:ptCount val="15"/>
                <c:pt idx="0">
                  <c:v>makler.md</c:v>
                </c:pt>
                <c:pt idx="1">
                  <c:v>999.md</c:v>
                </c:pt>
                <c:pt idx="2">
                  <c:v>diez.md</c:v>
                </c:pt>
                <c:pt idx="3">
                  <c:v>protv.md</c:v>
                </c:pt>
                <c:pt idx="4">
                  <c:v>agora.md</c:v>
                </c:pt>
                <c:pt idx="5">
                  <c:v>stiri.md</c:v>
                </c:pt>
                <c:pt idx="6">
                  <c:v>zdg.md</c:v>
                </c:pt>
                <c:pt idx="7">
                  <c:v>moldova.org</c:v>
                </c:pt>
                <c:pt idx="8">
                  <c:v>tv8.md</c:v>
                </c:pt>
                <c:pt idx="9">
                  <c:v>meteofor.md</c:v>
                </c:pt>
                <c:pt idx="10">
                  <c:v>noi.md</c:v>
                </c:pt>
                <c:pt idx="11">
                  <c:v>newsmaker.md</c:v>
                </c:pt>
                <c:pt idx="12">
                  <c:v>unimedia.md</c:v>
                </c:pt>
                <c:pt idx="13">
                  <c:v>point.md</c:v>
                </c:pt>
                <c:pt idx="14">
                  <c:v>perfecte.md</c:v>
                </c:pt>
              </c:strCache>
            </c:strRef>
          </c:cat>
          <c:val>
            <c:numRef>
              <c:f>'age ac'!$D$2:$D$16</c:f>
              <c:numCache>
                <c:formatCode>0%</c:formatCode>
                <c:ptCount val="15"/>
                <c:pt idx="0">
                  <c:v>0.16180291999999999</c:v>
                </c:pt>
                <c:pt idx="1">
                  <c:v>0.20738696000000001</c:v>
                </c:pt>
                <c:pt idx="2">
                  <c:v>0.19337998000000001</c:v>
                </c:pt>
                <c:pt idx="3">
                  <c:v>0.20180872</c:v>
                </c:pt>
                <c:pt idx="4">
                  <c:v>0.21206810000000001</c:v>
                </c:pt>
                <c:pt idx="5">
                  <c:v>0.19393105999999999</c:v>
                </c:pt>
                <c:pt idx="6">
                  <c:v>0.17164884999999999</c:v>
                </c:pt>
                <c:pt idx="7">
                  <c:v>0.18195051000000001</c:v>
                </c:pt>
                <c:pt idx="8">
                  <c:v>0.20015414000000001</c:v>
                </c:pt>
                <c:pt idx="9">
                  <c:v>0.17174561999999999</c:v>
                </c:pt>
                <c:pt idx="10">
                  <c:v>0.18166033000000001</c:v>
                </c:pt>
                <c:pt idx="11">
                  <c:v>0.18341299</c:v>
                </c:pt>
                <c:pt idx="12">
                  <c:v>0.22736176</c:v>
                </c:pt>
                <c:pt idx="13">
                  <c:v>0.19677418999999999</c:v>
                </c:pt>
                <c:pt idx="14">
                  <c:v>0.25049967000000001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16-4548-B8AD-3F8C31936C7D}"/>
            </c:ext>
          </c:extLst>
        </c:ser>
        <c:ser>
          <c:idx val="3"/>
          <c:order val="3"/>
          <c:tx>
            <c:strRef>
              <c:f>'age ac'!$E$1</c:f>
              <c:strCache>
                <c:ptCount val="1"/>
                <c:pt idx="0">
                  <c:v>Age: 45-54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'age ac'!$A$2:$A$16</c:f>
              <c:strCache>
                <c:ptCount val="15"/>
                <c:pt idx="0">
                  <c:v>makler.md</c:v>
                </c:pt>
                <c:pt idx="1">
                  <c:v>999.md</c:v>
                </c:pt>
                <c:pt idx="2">
                  <c:v>diez.md</c:v>
                </c:pt>
                <c:pt idx="3">
                  <c:v>protv.md</c:v>
                </c:pt>
                <c:pt idx="4">
                  <c:v>agora.md</c:v>
                </c:pt>
                <c:pt idx="5">
                  <c:v>stiri.md</c:v>
                </c:pt>
                <c:pt idx="6">
                  <c:v>zdg.md</c:v>
                </c:pt>
                <c:pt idx="7">
                  <c:v>moldova.org</c:v>
                </c:pt>
                <c:pt idx="8">
                  <c:v>tv8.md</c:v>
                </c:pt>
                <c:pt idx="9">
                  <c:v>meteofor.md</c:v>
                </c:pt>
                <c:pt idx="10">
                  <c:v>noi.md</c:v>
                </c:pt>
                <c:pt idx="11">
                  <c:v>newsmaker.md</c:v>
                </c:pt>
                <c:pt idx="12">
                  <c:v>unimedia.md</c:v>
                </c:pt>
                <c:pt idx="13">
                  <c:v>point.md</c:v>
                </c:pt>
                <c:pt idx="14">
                  <c:v>perfecte.md</c:v>
                </c:pt>
              </c:strCache>
            </c:strRef>
          </c:cat>
          <c:val>
            <c:numRef>
              <c:f>'age ac'!$E$2:$E$16</c:f>
              <c:numCache>
                <c:formatCode>0%</c:formatCode>
                <c:ptCount val="15"/>
                <c:pt idx="0">
                  <c:v>0.13631821</c:v>
                </c:pt>
                <c:pt idx="1">
                  <c:v>0.13274862000000001</c:v>
                </c:pt>
                <c:pt idx="2">
                  <c:v>0.15050538999999999</c:v>
                </c:pt>
                <c:pt idx="3">
                  <c:v>0.12871655000000001</c:v>
                </c:pt>
                <c:pt idx="4">
                  <c:v>0.15197796999999999</c:v>
                </c:pt>
                <c:pt idx="5">
                  <c:v>0.16977564000000001</c:v>
                </c:pt>
                <c:pt idx="6">
                  <c:v>0.15579314999999999</c:v>
                </c:pt>
                <c:pt idx="7">
                  <c:v>0.14410480000000001</c:v>
                </c:pt>
                <c:pt idx="8">
                  <c:v>0.18270015000000001</c:v>
                </c:pt>
                <c:pt idx="9">
                  <c:v>0.17461836999999999</c:v>
                </c:pt>
                <c:pt idx="10">
                  <c:v>0.18912197</c:v>
                </c:pt>
                <c:pt idx="11">
                  <c:v>0.21552629000000001</c:v>
                </c:pt>
                <c:pt idx="12">
                  <c:v>0.16249812</c:v>
                </c:pt>
                <c:pt idx="13">
                  <c:v>0.19404894</c:v>
                </c:pt>
                <c:pt idx="14">
                  <c:v>0.16422385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16-4548-B8AD-3F8C31936C7D}"/>
            </c:ext>
          </c:extLst>
        </c:ser>
        <c:ser>
          <c:idx val="4"/>
          <c:order val="4"/>
          <c:tx>
            <c:strRef>
              <c:f>'age ac'!$F$1</c:f>
              <c:strCache>
                <c:ptCount val="1"/>
                <c:pt idx="0">
                  <c:v>Age: 55-99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'age ac'!$A$2:$A$16</c:f>
              <c:strCache>
                <c:ptCount val="15"/>
                <c:pt idx="0">
                  <c:v>makler.md</c:v>
                </c:pt>
                <c:pt idx="1">
                  <c:v>999.md</c:v>
                </c:pt>
                <c:pt idx="2">
                  <c:v>diez.md</c:v>
                </c:pt>
                <c:pt idx="3">
                  <c:v>protv.md</c:v>
                </c:pt>
                <c:pt idx="4">
                  <c:v>agora.md</c:v>
                </c:pt>
                <c:pt idx="5">
                  <c:v>stiri.md</c:v>
                </c:pt>
                <c:pt idx="6">
                  <c:v>zdg.md</c:v>
                </c:pt>
                <c:pt idx="7">
                  <c:v>moldova.org</c:v>
                </c:pt>
                <c:pt idx="8">
                  <c:v>tv8.md</c:v>
                </c:pt>
                <c:pt idx="9">
                  <c:v>meteofor.md</c:v>
                </c:pt>
                <c:pt idx="10">
                  <c:v>noi.md</c:v>
                </c:pt>
                <c:pt idx="11">
                  <c:v>newsmaker.md</c:v>
                </c:pt>
                <c:pt idx="12">
                  <c:v>unimedia.md</c:v>
                </c:pt>
                <c:pt idx="13">
                  <c:v>point.md</c:v>
                </c:pt>
                <c:pt idx="14">
                  <c:v>perfecte.md</c:v>
                </c:pt>
              </c:strCache>
            </c:strRef>
          </c:cat>
          <c:val>
            <c:numRef>
              <c:f>'age ac'!$F$2:$F$16</c:f>
              <c:numCache>
                <c:formatCode>0%</c:formatCode>
                <c:ptCount val="15"/>
                <c:pt idx="0">
                  <c:v>0.16979812</c:v>
                </c:pt>
                <c:pt idx="1">
                  <c:v>0.11845691999999999</c:v>
                </c:pt>
                <c:pt idx="2">
                  <c:v>0.15961346000000001</c:v>
                </c:pt>
                <c:pt idx="3">
                  <c:v>0.20651634999999999</c:v>
                </c:pt>
                <c:pt idx="4">
                  <c:v>0.20030044999999999</c:v>
                </c:pt>
                <c:pt idx="5">
                  <c:v>0.21602337999999999</c:v>
                </c:pt>
                <c:pt idx="6">
                  <c:v>0.28394792000000002</c:v>
                </c:pt>
                <c:pt idx="7">
                  <c:v>0.13391557000000001</c:v>
                </c:pt>
                <c:pt idx="8">
                  <c:v>0.22880587999999999</c:v>
                </c:pt>
                <c:pt idx="9">
                  <c:v>0.25105615999999997</c:v>
                </c:pt>
                <c:pt idx="10">
                  <c:v>0.26721104000000001</c:v>
                </c:pt>
                <c:pt idx="11">
                  <c:v>0.27922835000000001</c:v>
                </c:pt>
                <c:pt idx="12">
                  <c:v>0.21794485</c:v>
                </c:pt>
                <c:pt idx="13">
                  <c:v>0.25906562999999999</c:v>
                </c:pt>
                <c:pt idx="14">
                  <c:v>0.21852099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16-4548-B8AD-3F8C31936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90"/>
        <c:axId val="1923330352"/>
        <c:axId val="1"/>
      </c:barChart>
      <c:catAx>
        <c:axId val="19233303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923330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'age tc'!$B$1</c:f>
              <c:strCache>
                <c:ptCount val="1"/>
                <c:pt idx="0">
                  <c:v>Age Distribution 15-24</c:v>
                </c:pt>
              </c:strCache>
            </c:strRef>
          </c:tx>
          <c:spPr>
            <a:solidFill>
              <a:srgbClr val="9CC09D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'age tc'!$A$2:$A$16</c:f>
              <c:strCache>
                <c:ptCount val="15"/>
                <c:pt idx="0">
                  <c:v>999.md</c:v>
                </c:pt>
                <c:pt idx="1">
                  <c:v>makler.md</c:v>
                </c:pt>
                <c:pt idx="2">
                  <c:v>protv.md</c:v>
                </c:pt>
                <c:pt idx="3">
                  <c:v>diez.md</c:v>
                </c:pt>
                <c:pt idx="4">
                  <c:v>agora.md</c:v>
                </c:pt>
                <c:pt idx="5">
                  <c:v>perfecte.md</c:v>
                </c:pt>
                <c:pt idx="6">
                  <c:v>zdg.md</c:v>
                </c:pt>
                <c:pt idx="7">
                  <c:v>moldova.org</c:v>
                </c:pt>
                <c:pt idx="8">
                  <c:v>meteofor.md</c:v>
                </c:pt>
                <c:pt idx="9">
                  <c:v>tv8.md</c:v>
                </c:pt>
                <c:pt idx="10">
                  <c:v>stiri.md</c:v>
                </c:pt>
                <c:pt idx="11">
                  <c:v>point.md</c:v>
                </c:pt>
                <c:pt idx="12">
                  <c:v>unimedia.md</c:v>
                </c:pt>
                <c:pt idx="13">
                  <c:v>newsmaker.md</c:v>
                </c:pt>
                <c:pt idx="14">
                  <c:v>noi.md</c:v>
                </c:pt>
              </c:strCache>
            </c:strRef>
          </c:cat>
          <c:val>
            <c:numRef>
              <c:f>'age tc'!$B$2:$B$16</c:f>
              <c:numCache>
                <c:formatCode>0%</c:formatCode>
                <c:ptCount val="15"/>
                <c:pt idx="0">
                  <c:v>0.22980112999999999</c:v>
                </c:pt>
                <c:pt idx="1">
                  <c:v>0.19255157000000001</c:v>
                </c:pt>
                <c:pt idx="2">
                  <c:v>0.16359468999999999</c:v>
                </c:pt>
                <c:pt idx="3">
                  <c:v>0.14983384</c:v>
                </c:pt>
                <c:pt idx="4">
                  <c:v>0.10075851</c:v>
                </c:pt>
                <c:pt idx="5">
                  <c:v>8.5196330000000001E-2</c:v>
                </c:pt>
                <c:pt idx="6">
                  <c:v>8.4847909999999999E-2</c:v>
                </c:pt>
                <c:pt idx="7">
                  <c:v>7.9595139999999995E-2</c:v>
                </c:pt>
                <c:pt idx="8">
                  <c:v>7.3363310000000001E-2</c:v>
                </c:pt>
                <c:pt idx="9">
                  <c:v>7.2769159999999999E-2</c:v>
                </c:pt>
                <c:pt idx="10">
                  <c:v>5.4436279999999997E-2</c:v>
                </c:pt>
                <c:pt idx="11">
                  <c:v>5.4143719999999999E-2</c:v>
                </c:pt>
                <c:pt idx="12">
                  <c:v>4.5366459999999997E-2</c:v>
                </c:pt>
                <c:pt idx="13">
                  <c:v>3.217532E-2</c:v>
                </c:pt>
                <c:pt idx="14">
                  <c:v>2.7205449999999999E-2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50-4DAC-98D6-303D9C83A883}"/>
            </c:ext>
          </c:extLst>
        </c:ser>
        <c:ser>
          <c:idx val="1"/>
          <c:order val="1"/>
          <c:tx>
            <c:strRef>
              <c:f>'age tc'!$C$1</c:f>
              <c:strCache>
                <c:ptCount val="1"/>
                <c:pt idx="0">
                  <c:v>Age: 25-34</c:v>
                </c:pt>
              </c:strCache>
            </c:strRef>
          </c:tx>
          <c:spPr>
            <a:solidFill>
              <a:srgbClr val="EABE37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'age tc'!$A$2:$A$16</c:f>
              <c:strCache>
                <c:ptCount val="15"/>
                <c:pt idx="0">
                  <c:v>999.md</c:v>
                </c:pt>
                <c:pt idx="1">
                  <c:v>makler.md</c:v>
                </c:pt>
                <c:pt idx="2">
                  <c:v>protv.md</c:v>
                </c:pt>
                <c:pt idx="3">
                  <c:v>diez.md</c:v>
                </c:pt>
                <c:pt idx="4">
                  <c:v>agora.md</c:v>
                </c:pt>
                <c:pt idx="5">
                  <c:v>perfecte.md</c:v>
                </c:pt>
                <c:pt idx="6">
                  <c:v>zdg.md</c:v>
                </c:pt>
                <c:pt idx="7">
                  <c:v>moldova.org</c:v>
                </c:pt>
                <c:pt idx="8">
                  <c:v>meteofor.md</c:v>
                </c:pt>
                <c:pt idx="9">
                  <c:v>tv8.md</c:v>
                </c:pt>
                <c:pt idx="10">
                  <c:v>stiri.md</c:v>
                </c:pt>
                <c:pt idx="11">
                  <c:v>point.md</c:v>
                </c:pt>
                <c:pt idx="12">
                  <c:v>unimedia.md</c:v>
                </c:pt>
                <c:pt idx="13">
                  <c:v>newsmaker.md</c:v>
                </c:pt>
                <c:pt idx="14">
                  <c:v>noi.md</c:v>
                </c:pt>
              </c:strCache>
            </c:strRef>
          </c:cat>
          <c:val>
            <c:numRef>
              <c:f>'age tc'!$C$2:$C$16</c:f>
              <c:numCache>
                <c:formatCode>0%</c:formatCode>
                <c:ptCount val="15"/>
                <c:pt idx="0">
                  <c:v>0.26217567000000003</c:v>
                </c:pt>
                <c:pt idx="1">
                  <c:v>0.20040034000000001</c:v>
                </c:pt>
                <c:pt idx="2">
                  <c:v>0.29337442000000002</c:v>
                </c:pt>
                <c:pt idx="3">
                  <c:v>0.20613521000000001</c:v>
                </c:pt>
                <c:pt idx="4">
                  <c:v>0.18093286</c:v>
                </c:pt>
                <c:pt idx="5">
                  <c:v>0.23589161</c:v>
                </c:pt>
                <c:pt idx="6">
                  <c:v>0.10304464000000001</c:v>
                </c:pt>
                <c:pt idx="7">
                  <c:v>0.19138084999999999</c:v>
                </c:pt>
                <c:pt idx="8">
                  <c:v>0.1401596</c:v>
                </c:pt>
                <c:pt idx="9">
                  <c:v>0.13110981999999999</c:v>
                </c:pt>
                <c:pt idx="10">
                  <c:v>0.14283281</c:v>
                </c:pt>
                <c:pt idx="11">
                  <c:v>0.18830995</c:v>
                </c:pt>
                <c:pt idx="12">
                  <c:v>0.19299026999999999</c:v>
                </c:pt>
                <c:pt idx="13">
                  <c:v>7.5433559999999997E-2</c:v>
                </c:pt>
                <c:pt idx="14">
                  <c:v>5.5795909999999997E-2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50-4DAC-98D6-303D9C83A883}"/>
            </c:ext>
          </c:extLst>
        </c:ser>
        <c:ser>
          <c:idx val="2"/>
          <c:order val="2"/>
          <c:tx>
            <c:strRef>
              <c:f>'age tc'!$D$1</c:f>
              <c:strCache>
                <c:ptCount val="1"/>
                <c:pt idx="0">
                  <c:v>Age: 35-44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'age tc'!$A$2:$A$16</c:f>
              <c:strCache>
                <c:ptCount val="15"/>
                <c:pt idx="0">
                  <c:v>999.md</c:v>
                </c:pt>
                <c:pt idx="1">
                  <c:v>makler.md</c:v>
                </c:pt>
                <c:pt idx="2">
                  <c:v>protv.md</c:v>
                </c:pt>
                <c:pt idx="3">
                  <c:v>diez.md</c:v>
                </c:pt>
                <c:pt idx="4">
                  <c:v>agora.md</c:v>
                </c:pt>
                <c:pt idx="5">
                  <c:v>perfecte.md</c:v>
                </c:pt>
                <c:pt idx="6">
                  <c:v>zdg.md</c:v>
                </c:pt>
                <c:pt idx="7">
                  <c:v>moldova.org</c:v>
                </c:pt>
                <c:pt idx="8">
                  <c:v>meteofor.md</c:v>
                </c:pt>
                <c:pt idx="9">
                  <c:v>tv8.md</c:v>
                </c:pt>
                <c:pt idx="10">
                  <c:v>stiri.md</c:v>
                </c:pt>
                <c:pt idx="11">
                  <c:v>point.md</c:v>
                </c:pt>
                <c:pt idx="12">
                  <c:v>unimedia.md</c:v>
                </c:pt>
                <c:pt idx="13">
                  <c:v>newsmaker.md</c:v>
                </c:pt>
                <c:pt idx="14">
                  <c:v>noi.md</c:v>
                </c:pt>
              </c:strCache>
            </c:strRef>
          </c:cat>
          <c:val>
            <c:numRef>
              <c:f>'age tc'!$D$2:$D$16</c:f>
              <c:numCache>
                <c:formatCode>0%</c:formatCode>
                <c:ptCount val="15"/>
                <c:pt idx="0">
                  <c:v>0.24806660999999999</c:v>
                </c:pt>
                <c:pt idx="1">
                  <c:v>0.10259535</c:v>
                </c:pt>
                <c:pt idx="2">
                  <c:v>0.26967832000000003</c:v>
                </c:pt>
                <c:pt idx="3">
                  <c:v>0.18463667</c:v>
                </c:pt>
                <c:pt idx="4">
                  <c:v>0.19960861999999999</c:v>
                </c:pt>
                <c:pt idx="5">
                  <c:v>0.22331561999999999</c:v>
                </c:pt>
                <c:pt idx="6">
                  <c:v>0.11959313000000001</c:v>
                </c:pt>
                <c:pt idx="7">
                  <c:v>0.23341477999999999</c:v>
                </c:pt>
                <c:pt idx="8">
                  <c:v>0.12739998</c:v>
                </c:pt>
                <c:pt idx="9">
                  <c:v>0.17490386999999999</c:v>
                </c:pt>
                <c:pt idx="10">
                  <c:v>0.14515024000000001</c:v>
                </c:pt>
                <c:pt idx="11">
                  <c:v>0.16330940999999999</c:v>
                </c:pt>
                <c:pt idx="12">
                  <c:v>0.14436750000000001</c:v>
                </c:pt>
                <c:pt idx="13">
                  <c:v>0.13449905000000001</c:v>
                </c:pt>
                <c:pt idx="14">
                  <c:v>0.10012601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50-4DAC-98D6-303D9C83A883}"/>
            </c:ext>
          </c:extLst>
        </c:ser>
        <c:ser>
          <c:idx val="3"/>
          <c:order val="3"/>
          <c:tx>
            <c:strRef>
              <c:f>'age tc'!$E$1</c:f>
              <c:strCache>
                <c:ptCount val="1"/>
                <c:pt idx="0">
                  <c:v>Age: 45-54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'age tc'!$A$2:$A$16</c:f>
              <c:strCache>
                <c:ptCount val="15"/>
                <c:pt idx="0">
                  <c:v>999.md</c:v>
                </c:pt>
                <c:pt idx="1">
                  <c:v>makler.md</c:v>
                </c:pt>
                <c:pt idx="2">
                  <c:v>protv.md</c:v>
                </c:pt>
                <c:pt idx="3">
                  <c:v>diez.md</c:v>
                </c:pt>
                <c:pt idx="4">
                  <c:v>agora.md</c:v>
                </c:pt>
                <c:pt idx="5">
                  <c:v>perfecte.md</c:v>
                </c:pt>
                <c:pt idx="6">
                  <c:v>zdg.md</c:v>
                </c:pt>
                <c:pt idx="7">
                  <c:v>moldova.org</c:v>
                </c:pt>
                <c:pt idx="8">
                  <c:v>meteofor.md</c:v>
                </c:pt>
                <c:pt idx="9">
                  <c:v>tv8.md</c:v>
                </c:pt>
                <c:pt idx="10">
                  <c:v>stiri.md</c:v>
                </c:pt>
                <c:pt idx="11">
                  <c:v>point.md</c:v>
                </c:pt>
                <c:pt idx="12">
                  <c:v>unimedia.md</c:v>
                </c:pt>
                <c:pt idx="13">
                  <c:v>newsmaker.md</c:v>
                </c:pt>
                <c:pt idx="14">
                  <c:v>noi.md</c:v>
                </c:pt>
              </c:strCache>
            </c:strRef>
          </c:cat>
          <c:val>
            <c:numRef>
              <c:f>'age tc'!$E$2:$E$16</c:f>
              <c:numCache>
                <c:formatCode>0%</c:formatCode>
                <c:ptCount val="15"/>
                <c:pt idx="0">
                  <c:v>0.11148825</c:v>
                </c:pt>
                <c:pt idx="1">
                  <c:v>0.15862762</c:v>
                </c:pt>
                <c:pt idx="2">
                  <c:v>0.10692511</c:v>
                </c:pt>
                <c:pt idx="3">
                  <c:v>0.18174281</c:v>
                </c:pt>
                <c:pt idx="4">
                  <c:v>0.11554138</c:v>
                </c:pt>
                <c:pt idx="5">
                  <c:v>0.13415134000000001</c:v>
                </c:pt>
                <c:pt idx="6">
                  <c:v>0.19283453</c:v>
                </c:pt>
                <c:pt idx="7">
                  <c:v>0.12422766</c:v>
                </c:pt>
                <c:pt idx="8">
                  <c:v>0.18332424</c:v>
                </c:pt>
                <c:pt idx="9">
                  <c:v>0.18563189999999999</c:v>
                </c:pt>
                <c:pt idx="10">
                  <c:v>0.18884159</c:v>
                </c:pt>
                <c:pt idx="11">
                  <c:v>0.16166245000000001</c:v>
                </c:pt>
                <c:pt idx="12">
                  <c:v>0.15505909000000001</c:v>
                </c:pt>
                <c:pt idx="13">
                  <c:v>0.30089476999999998</c:v>
                </c:pt>
                <c:pt idx="14">
                  <c:v>0.25044727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50-4DAC-98D6-303D9C83A883}"/>
            </c:ext>
          </c:extLst>
        </c:ser>
        <c:ser>
          <c:idx val="4"/>
          <c:order val="4"/>
          <c:tx>
            <c:strRef>
              <c:f>'age tc'!$F$1</c:f>
              <c:strCache>
                <c:ptCount val="1"/>
                <c:pt idx="0">
                  <c:v>Age: 55-99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'age tc'!$A$2:$A$16</c:f>
              <c:strCache>
                <c:ptCount val="15"/>
                <c:pt idx="0">
                  <c:v>999.md</c:v>
                </c:pt>
                <c:pt idx="1">
                  <c:v>makler.md</c:v>
                </c:pt>
                <c:pt idx="2">
                  <c:v>protv.md</c:v>
                </c:pt>
                <c:pt idx="3">
                  <c:v>diez.md</c:v>
                </c:pt>
                <c:pt idx="4">
                  <c:v>agora.md</c:v>
                </c:pt>
                <c:pt idx="5">
                  <c:v>perfecte.md</c:v>
                </c:pt>
                <c:pt idx="6">
                  <c:v>zdg.md</c:v>
                </c:pt>
                <c:pt idx="7">
                  <c:v>moldova.org</c:v>
                </c:pt>
                <c:pt idx="8">
                  <c:v>meteofor.md</c:v>
                </c:pt>
                <c:pt idx="9">
                  <c:v>tv8.md</c:v>
                </c:pt>
                <c:pt idx="10">
                  <c:v>stiri.md</c:v>
                </c:pt>
                <c:pt idx="11">
                  <c:v>point.md</c:v>
                </c:pt>
                <c:pt idx="12">
                  <c:v>unimedia.md</c:v>
                </c:pt>
                <c:pt idx="13">
                  <c:v>newsmaker.md</c:v>
                </c:pt>
                <c:pt idx="14">
                  <c:v>noi.md</c:v>
                </c:pt>
              </c:strCache>
            </c:strRef>
          </c:cat>
          <c:val>
            <c:numRef>
              <c:f>'age tc'!$F$2:$F$16</c:f>
              <c:numCache>
                <c:formatCode>0%</c:formatCode>
                <c:ptCount val="15"/>
                <c:pt idx="0">
                  <c:v>0.14846834</c:v>
                </c:pt>
                <c:pt idx="1">
                  <c:v>0.34582511999999999</c:v>
                </c:pt>
                <c:pt idx="2">
                  <c:v>0.16642745</c:v>
                </c:pt>
                <c:pt idx="3">
                  <c:v>0.27765147000000001</c:v>
                </c:pt>
                <c:pt idx="4">
                  <c:v>0.40315863000000002</c:v>
                </c:pt>
                <c:pt idx="5">
                  <c:v>0.32144510999999998</c:v>
                </c:pt>
                <c:pt idx="6">
                  <c:v>0.49967980000000001</c:v>
                </c:pt>
                <c:pt idx="7">
                  <c:v>0.37138156999999999</c:v>
                </c:pt>
                <c:pt idx="8">
                  <c:v>0.47575286999999999</c:v>
                </c:pt>
                <c:pt idx="9">
                  <c:v>0.43558524999999998</c:v>
                </c:pt>
                <c:pt idx="10">
                  <c:v>0.46873909000000002</c:v>
                </c:pt>
                <c:pt idx="11">
                  <c:v>0.43257447999999998</c:v>
                </c:pt>
                <c:pt idx="12">
                  <c:v>0.46221667999999999</c:v>
                </c:pt>
                <c:pt idx="13">
                  <c:v>0.4569973</c:v>
                </c:pt>
                <c:pt idx="14">
                  <c:v>0.56642535999999999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50-4DAC-98D6-303D9C83A8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90"/>
        <c:axId val="1923331952"/>
        <c:axId val="1"/>
      </c:barChart>
      <c:catAx>
        <c:axId val="19233319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923331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'age vc'!$B$1</c:f>
              <c:strCache>
                <c:ptCount val="1"/>
                <c:pt idx="0">
                  <c:v>Age Distribution 15-24</c:v>
                </c:pt>
              </c:strCache>
            </c:strRef>
          </c:tx>
          <c:spPr>
            <a:solidFill>
              <a:srgbClr val="9CC09D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'age vc'!$A$2:$A$16</c:f>
              <c:strCache>
                <c:ptCount val="15"/>
                <c:pt idx="0">
                  <c:v>makler.md</c:v>
                </c:pt>
                <c:pt idx="1">
                  <c:v>999.md</c:v>
                </c:pt>
                <c:pt idx="2">
                  <c:v>protv.md</c:v>
                </c:pt>
                <c:pt idx="3">
                  <c:v>diez.md</c:v>
                </c:pt>
                <c:pt idx="4">
                  <c:v>agora.md</c:v>
                </c:pt>
                <c:pt idx="5">
                  <c:v>zdg.md</c:v>
                </c:pt>
                <c:pt idx="6">
                  <c:v>tv8.md</c:v>
                </c:pt>
                <c:pt idx="7">
                  <c:v>meteofor.md</c:v>
                </c:pt>
                <c:pt idx="8">
                  <c:v>perfecte.md</c:v>
                </c:pt>
                <c:pt idx="9">
                  <c:v>moldova.org</c:v>
                </c:pt>
                <c:pt idx="10">
                  <c:v>stiri.md</c:v>
                </c:pt>
                <c:pt idx="11">
                  <c:v>newsmaker.md</c:v>
                </c:pt>
                <c:pt idx="12">
                  <c:v>point.md</c:v>
                </c:pt>
                <c:pt idx="13">
                  <c:v>unimedia.md</c:v>
                </c:pt>
                <c:pt idx="14">
                  <c:v>noi.md</c:v>
                </c:pt>
              </c:strCache>
            </c:strRef>
          </c:cat>
          <c:val>
            <c:numRef>
              <c:f>'age vc'!$B$2:$B$16</c:f>
              <c:numCache>
                <c:formatCode>0%</c:formatCode>
                <c:ptCount val="15"/>
                <c:pt idx="0">
                  <c:v>0.29406144000000001</c:v>
                </c:pt>
                <c:pt idx="1">
                  <c:v>0.27002098000000002</c:v>
                </c:pt>
                <c:pt idx="2">
                  <c:v>0.21264199</c:v>
                </c:pt>
                <c:pt idx="3">
                  <c:v>0.20696442000000001</c:v>
                </c:pt>
                <c:pt idx="4">
                  <c:v>0.14583570000000001</c:v>
                </c:pt>
                <c:pt idx="5">
                  <c:v>0.13503121000000001</c:v>
                </c:pt>
                <c:pt idx="6">
                  <c:v>0.10968310000000001</c:v>
                </c:pt>
                <c:pt idx="7">
                  <c:v>0.10393945</c:v>
                </c:pt>
                <c:pt idx="8">
                  <c:v>9.8688189999999995E-2</c:v>
                </c:pt>
                <c:pt idx="9">
                  <c:v>9.8618609999999995E-2</c:v>
                </c:pt>
                <c:pt idx="10">
                  <c:v>7.5829629999999995E-2</c:v>
                </c:pt>
                <c:pt idx="11">
                  <c:v>7.3562349999999999E-2</c:v>
                </c:pt>
                <c:pt idx="12">
                  <c:v>6.1196340000000002E-2</c:v>
                </c:pt>
                <c:pt idx="13">
                  <c:v>4.8798069999999999E-2</c:v>
                </c:pt>
                <c:pt idx="14">
                  <c:v>4.6223599999999997E-2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87-46F6-92F2-29DE9715F25F}"/>
            </c:ext>
          </c:extLst>
        </c:ser>
        <c:ser>
          <c:idx val="1"/>
          <c:order val="1"/>
          <c:tx>
            <c:strRef>
              <c:f>'age vc'!$C$1</c:f>
              <c:strCache>
                <c:ptCount val="1"/>
                <c:pt idx="0">
                  <c:v>Age: 25-34</c:v>
                </c:pt>
              </c:strCache>
            </c:strRef>
          </c:tx>
          <c:spPr>
            <a:solidFill>
              <a:srgbClr val="EABE37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'age vc'!$A$2:$A$16</c:f>
              <c:strCache>
                <c:ptCount val="15"/>
                <c:pt idx="0">
                  <c:v>makler.md</c:v>
                </c:pt>
                <c:pt idx="1">
                  <c:v>999.md</c:v>
                </c:pt>
                <c:pt idx="2">
                  <c:v>protv.md</c:v>
                </c:pt>
                <c:pt idx="3">
                  <c:v>diez.md</c:v>
                </c:pt>
                <c:pt idx="4">
                  <c:v>agora.md</c:v>
                </c:pt>
                <c:pt idx="5">
                  <c:v>zdg.md</c:v>
                </c:pt>
                <c:pt idx="6">
                  <c:v>tv8.md</c:v>
                </c:pt>
                <c:pt idx="7">
                  <c:v>meteofor.md</c:v>
                </c:pt>
                <c:pt idx="8">
                  <c:v>perfecte.md</c:v>
                </c:pt>
                <c:pt idx="9">
                  <c:v>moldova.org</c:v>
                </c:pt>
                <c:pt idx="10">
                  <c:v>stiri.md</c:v>
                </c:pt>
                <c:pt idx="11">
                  <c:v>newsmaker.md</c:v>
                </c:pt>
                <c:pt idx="12">
                  <c:v>point.md</c:v>
                </c:pt>
                <c:pt idx="13">
                  <c:v>unimedia.md</c:v>
                </c:pt>
                <c:pt idx="14">
                  <c:v>noi.md</c:v>
                </c:pt>
              </c:strCache>
            </c:strRef>
          </c:cat>
          <c:val>
            <c:numRef>
              <c:f>'age vc'!$C$2:$C$16</c:f>
              <c:numCache>
                <c:formatCode>0%</c:formatCode>
                <c:ptCount val="15"/>
                <c:pt idx="0">
                  <c:v>0.25416501000000002</c:v>
                </c:pt>
                <c:pt idx="1">
                  <c:v>0.24980701</c:v>
                </c:pt>
                <c:pt idx="2">
                  <c:v>0.25790146000000003</c:v>
                </c:pt>
                <c:pt idx="3">
                  <c:v>0.26583612000000001</c:v>
                </c:pt>
                <c:pt idx="4">
                  <c:v>0.22917758999999999</c:v>
                </c:pt>
                <c:pt idx="5">
                  <c:v>0.16258570999999999</c:v>
                </c:pt>
                <c:pt idx="6">
                  <c:v>0.18701263000000001</c:v>
                </c:pt>
                <c:pt idx="7">
                  <c:v>0.16133622</c:v>
                </c:pt>
                <c:pt idx="8">
                  <c:v>0.28579821999999999</c:v>
                </c:pt>
                <c:pt idx="9">
                  <c:v>0.25202857000000001</c:v>
                </c:pt>
                <c:pt idx="10">
                  <c:v>0.17418815000000001</c:v>
                </c:pt>
                <c:pt idx="11">
                  <c:v>0.13764882000000001</c:v>
                </c:pt>
                <c:pt idx="12">
                  <c:v>0.19762299999999999</c:v>
                </c:pt>
                <c:pt idx="13">
                  <c:v>0.19017474000000001</c:v>
                </c:pt>
                <c:pt idx="14">
                  <c:v>9.3414700000000003E-2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87-46F6-92F2-29DE9715F25F}"/>
            </c:ext>
          </c:extLst>
        </c:ser>
        <c:ser>
          <c:idx val="2"/>
          <c:order val="2"/>
          <c:tx>
            <c:strRef>
              <c:f>'age vc'!$D$1</c:f>
              <c:strCache>
                <c:ptCount val="1"/>
                <c:pt idx="0">
                  <c:v>Age: 35-44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'age vc'!$A$2:$A$16</c:f>
              <c:strCache>
                <c:ptCount val="15"/>
                <c:pt idx="0">
                  <c:v>makler.md</c:v>
                </c:pt>
                <c:pt idx="1">
                  <c:v>999.md</c:v>
                </c:pt>
                <c:pt idx="2">
                  <c:v>protv.md</c:v>
                </c:pt>
                <c:pt idx="3">
                  <c:v>diez.md</c:v>
                </c:pt>
                <c:pt idx="4">
                  <c:v>agora.md</c:v>
                </c:pt>
                <c:pt idx="5">
                  <c:v>zdg.md</c:v>
                </c:pt>
                <c:pt idx="6">
                  <c:v>tv8.md</c:v>
                </c:pt>
                <c:pt idx="7">
                  <c:v>meteofor.md</c:v>
                </c:pt>
                <c:pt idx="8">
                  <c:v>perfecte.md</c:v>
                </c:pt>
                <c:pt idx="9">
                  <c:v>moldova.org</c:v>
                </c:pt>
                <c:pt idx="10">
                  <c:v>stiri.md</c:v>
                </c:pt>
                <c:pt idx="11">
                  <c:v>newsmaker.md</c:v>
                </c:pt>
                <c:pt idx="12">
                  <c:v>point.md</c:v>
                </c:pt>
                <c:pt idx="13">
                  <c:v>unimedia.md</c:v>
                </c:pt>
                <c:pt idx="14">
                  <c:v>noi.md</c:v>
                </c:pt>
              </c:strCache>
            </c:strRef>
          </c:cat>
          <c:val>
            <c:numRef>
              <c:f>'age vc'!$D$2:$D$16</c:f>
              <c:numCache>
                <c:formatCode>0%</c:formatCode>
                <c:ptCount val="15"/>
                <c:pt idx="0">
                  <c:v>0.12372439</c:v>
                </c:pt>
                <c:pt idx="1">
                  <c:v>0.22761385000000001</c:v>
                </c:pt>
                <c:pt idx="2">
                  <c:v>0.30004092999999998</c:v>
                </c:pt>
                <c:pt idx="3">
                  <c:v>0.19881182999999999</c:v>
                </c:pt>
                <c:pt idx="4">
                  <c:v>0.22899464999999999</c:v>
                </c:pt>
                <c:pt idx="5">
                  <c:v>0.14591398</c:v>
                </c:pt>
                <c:pt idx="6">
                  <c:v>0.21037019000000001</c:v>
                </c:pt>
                <c:pt idx="7">
                  <c:v>0.13899459</c:v>
                </c:pt>
                <c:pt idx="8">
                  <c:v>0.27019469000000002</c:v>
                </c:pt>
                <c:pt idx="9">
                  <c:v>0.23403067</c:v>
                </c:pt>
                <c:pt idx="10">
                  <c:v>0.16355932000000001</c:v>
                </c:pt>
                <c:pt idx="11">
                  <c:v>0.17379538999999999</c:v>
                </c:pt>
                <c:pt idx="12">
                  <c:v>0.16851184999999999</c:v>
                </c:pt>
                <c:pt idx="13">
                  <c:v>0.19793740000000001</c:v>
                </c:pt>
                <c:pt idx="14">
                  <c:v>0.12171599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87-46F6-92F2-29DE9715F25F}"/>
            </c:ext>
          </c:extLst>
        </c:ser>
        <c:ser>
          <c:idx val="3"/>
          <c:order val="3"/>
          <c:tx>
            <c:strRef>
              <c:f>'age vc'!$E$1</c:f>
              <c:strCache>
                <c:ptCount val="1"/>
                <c:pt idx="0">
                  <c:v>Age: 45-54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'age vc'!$A$2:$A$16</c:f>
              <c:strCache>
                <c:ptCount val="15"/>
                <c:pt idx="0">
                  <c:v>makler.md</c:v>
                </c:pt>
                <c:pt idx="1">
                  <c:v>999.md</c:v>
                </c:pt>
                <c:pt idx="2">
                  <c:v>protv.md</c:v>
                </c:pt>
                <c:pt idx="3">
                  <c:v>diez.md</c:v>
                </c:pt>
                <c:pt idx="4">
                  <c:v>agora.md</c:v>
                </c:pt>
                <c:pt idx="5">
                  <c:v>zdg.md</c:v>
                </c:pt>
                <c:pt idx="6">
                  <c:v>tv8.md</c:v>
                </c:pt>
                <c:pt idx="7">
                  <c:v>meteofor.md</c:v>
                </c:pt>
                <c:pt idx="8">
                  <c:v>perfecte.md</c:v>
                </c:pt>
                <c:pt idx="9">
                  <c:v>moldova.org</c:v>
                </c:pt>
                <c:pt idx="10">
                  <c:v>stiri.md</c:v>
                </c:pt>
                <c:pt idx="11">
                  <c:v>newsmaker.md</c:v>
                </c:pt>
                <c:pt idx="12">
                  <c:v>point.md</c:v>
                </c:pt>
                <c:pt idx="13">
                  <c:v>unimedia.md</c:v>
                </c:pt>
                <c:pt idx="14">
                  <c:v>noi.md</c:v>
                </c:pt>
              </c:strCache>
            </c:strRef>
          </c:cat>
          <c:val>
            <c:numRef>
              <c:f>'age vc'!$E$2:$E$16</c:f>
              <c:numCache>
                <c:formatCode>0%</c:formatCode>
                <c:ptCount val="15"/>
                <c:pt idx="0">
                  <c:v>0.14159826</c:v>
                </c:pt>
                <c:pt idx="1">
                  <c:v>0.11838346</c:v>
                </c:pt>
                <c:pt idx="2">
                  <c:v>9.0209919999999999E-2</c:v>
                </c:pt>
                <c:pt idx="3">
                  <c:v>0.1617441</c:v>
                </c:pt>
                <c:pt idx="4">
                  <c:v>0.12033615</c:v>
                </c:pt>
                <c:pt idx="5">
                  <c:v>0.17904634</c:v>
                </c:pt>
                <c:pt idx="6">
                  <c:v>0.20287801999999999</c:v>
                </c:pt>
                <c:pt idx="7">
                  <c:v>0.18775855999999999</c:v>
                </c:pt>
                <c:pt idx="8">
                  <c:v>0.13082664999999999</c:v>
                </c:pt>
                <c:pt idx="9">
                  <c:v>0.18027628000000001</c:v>
                </c:pt>
                <c:pt idx="10">
                  <c:v>0.18609820999999999</c:v>
                </c:pt>
                <c:pt idx="11">
                  <c:v>0.26703749999999998</c:v>
                </c:pt>
                <c:pt idx="12">
                  <c:v>0.16157932999999999</c:v>
                </c:pt>
                <c:pt idx="13">
                  <c:v>0.18083885999999999</c:v>
                </c:pt>
                <c:pt idx="14">
                  <c:v>0.25330636000000001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87-46F6-92F2-29DE9715F25F}"/>
            </c:ext>
          </c:extLst>
        </c:ser>
        <c:ser>
          <c:idx val="4"/>
          <c:order val="4"/>
          <c:tx>
            <c:strRef>
              <c:f>'age vc'!$F$1</c:f>
              <c:strCache>
                <c:ptCount val="1"/>
                <c:pt idx="0">
                  <c:v>Age: 55-99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'age vc'!$A$2:$A$16</c:f>
              <c:strCache>
                <c:ptCount val="15"/>
                <c:pt idx="0">
                  <c:v>makler.md</c:v>
                </c:pt>
                <c:pt idx="1">
                  <c:v>999.md</c:v>
                </c:pt>
                <c:pt idx="2">
                  <c:v>protv.md</c:v>
                </c:pt>
                <c:pt idx="3">
                  <c:v>diez.md</c:v>
                </c:pt>
                <c:pt idx="4">
                  <c:v>agora.md</c:v>
                </c:pt>
                <c:pt idx="5">
                  <c:v>zdg.md</c:v>
                </c:pt>
                <c:pt idx="6">
                  <c:v>tv8.md</c:v>
                </c:pt>
                <c:pt idx="7">
                  <c:v>meteofor.md</c:v>
                </c:pt>
                <c:pt idx="8">
                  <c:v>perfecte.md</c:v>
                </c:pt>
                <c:pt idx="9">
                  <c:v>moldova.org</c:v>
                </c:pt>
                <c:pt idx="10">
                  <c:v>stiri.md</c:v>
                </c:pt>
                <c:pt idx="11">
                  <c:v>newsmaker.md</c:v>
                </c:pt>
                <c:pt idx="12">
                  <c:v>point.md</c:v>
                </c:pt>
                <c:pt idx="13">
                  <c:v>unimedia.md</c:v>
                </c:pt>
                <c:pt idx="14">
                  <c:v>noi.md</c:v>
                </c:pt>
              </c:strCache>
            </c:strRef>
          </c:cat>
          <c:val>
            <c:numRef>
              <c:f>'age vc'!$F$2:$F$16</c:f>
              <c:numCache>
                <c:formatCode>0%</c:formatCode>
                <c:ptCount val="15"/>
                <c:pt idx="0">
                  <c:v>0.1864509</c:v>
                </c:pt>
                <c:pt idx="1">
                  <c:v>0.13417470000000001</c:v>
                </c:pt>
                <c:pt idx="2">
                  <c:v>0.13920569999999999</c:v>
                </c:pt>
                <c:pt idx="3">
                  <c:v>0.16664354000000001</c:v>
                </c:pt>
                <c:pt idx="4">
                  <c:v>0.27565592</c:v>
                </c:pt>
                <c:pt idx="5">
                  <c:v>0.37742277000000002</c:v>
                </c:pt>
                <c:pt idx="6">
                  <c:v>0.29005607</c:v>
                </c:pt>
                <c:pt idx="7">
                  <c:v>0.40797117999999999</c:v>
                </c:pt>
                <c:pt idx="8">
                  <c:v>0.21449225</c:v>
                </c:pt>
                <c:pt idx="9">
                  <c:v>0.23504586</c:v>
                </c:pt>
                <c:pt idx="10">
                  <c:v>0.40032468999999998</c:v>
                </c:pt>
                <c:pt idx="11">
                  <c:v>0.34795593000000002</c:v>
                </c:pt>
                <c:pt idx="12">
                  <c:v>0.41108947000000001</c:v>
                </c:pt>
                <c:pt idx="13">
                  <c:v>0.38225092999999999</c:v>
                </c:pt>
                <c:pt idx="14">
                  <c:v>0.48533935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87-46F6-92F2-29DE9715F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90"/>
        <c:axId val="1923332352"/>
        <c:axId val="1"/>
      </c:barChart>
      <c:catAx>
        <c:axId val="19233323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923332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C4FB-44DE-A98B-FEE3F35974A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4FB-44DE-A98B-FEE3F35974A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</c:v>
                </c:pt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FB-44DE-A98B-FEE3F3597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C4FB-44DE-A98B-FEE3F35974A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4FB-44DE-A98B-FEE3F35974A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FB-44DE-A98B-FEE3F3597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946E-48B3-AC6E-393E3BEFB1E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46E-48B3-AC6E-393E3BEFB1E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6E-48B3-AC6E-393E3BEFB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946E-48B3-AC6E-393E3BEFB1E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46E-48B3-AC6E-393E3BEFB1E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6E-48B3-AC6E-393E3BEFB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rgbClr val="9CC09D"/>
            </a:solidFill>
          </c:spPr>
          <c:invertIfNegative val="0"/>
          <c:dLbls>
            <c:dLbl>
              <c:idx val="0"/>
              <c:layout>
                <c:manualLayout>
                  <c:x val="-1.6446160170664346E-3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A4-4B3A-A900-EDDDDCE3E78A}"/>
                </c:ext>
              </c:extLst>
            </c:dLbl>
            <c:dLbl>
              <c:idx val="12"/>
              <c:layout>
                <c:manualLayout>
                  <c:x val="7.9176563737133835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A4-4B3A-A900-EDDDDCE3E78A}"/>
                </c:ext>
              </c:extLst>
            </c:dLbl>
            <c:dLbl>
              <c:idx val="13"/>
              <c:layout>
                <c:manualLayout>
                  <c:x val="7.9176563737133835E-3"/>
                  <c:y val="1.8752930145335218E-3"/>
                </c:manualLayout>
              </c:layout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A4-4B3A-A900-EDDDDCE3E78A}"/>
                </c:ext>
              </c:extLst>
            </c:dLbl>
            <c:dLbl>
              <c:idx val="14"/>
              <c:layout>
                <c:manualLayout>
                  <c:x val="9.5011876484560574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A4-4B3A-A900-EDDDDCE3E78A}"/>
                </c:ext>
              </c:extLst>
            </c:dLbl>
            <c:dLbl>
              <c:idx val="15"/>
              <c:layout>
                <c:manualLayout>
                  <c:x val="1.4251781472684086E-2"/>
                  <c:y val="1.8752930145335218E-3"/>
                </c:manualLayout>
              </c:layout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A4-4B3A-A900-EDDDDCE3E78A}"/>
                </c:ext>
              </c:extLst>
            </c:dLbl>
            <c:dLbl>
              <c:idx val="16"/>
              <c:layout>
                <c:manualLayout>
                  <c:x val="1.7418844022169439E-2"/>
                  <c:y val="1.4766086721734411E-7"/>
                </c:manualLayout>
              </c:layout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A4-4B3A-A900-EDDDDCE3E78A}"/>
                </c:ext>
              </c:extLst>
            </c:dLbl>
            <c:dLbl>
              <c:idx val="17"/>
              <c:layout>
                <c:manualLayout>
                  <c:x val="1.7418844022169439E-2"/>
                  <c:y val="1.4766086721734411E-7"/>
                </c:manualLayout>
              </c:layout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A4-4B3A-A900-EDDDDCE3E78A}"/>
                </c:ext>
              </c:extLst>
            </c:dLbl>
            <c:dLbl>
              <c:idx val="24"/>
              <c:layout>
                <c:manualLayout>
                  <c:x val="-1.6543460334372013E-3"/>
                  <c:y val="1.5872832508700251E-16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A4-4B3A-A900-EDDDDCE3E78A}"/>
                </c:ext>
              </c:extLst>
            </c:dLbl>
            <c:dLbl>
              <c:idx val="25"/>
              <c:layout>
                <c:manualLayout>
                  <c:x val="-1.5428157207874502E-3"/>
                  <c:y val="1.5872832508700251E-16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7A4-4B3A-A900-EDDDDCE3E78A}"/>
                </c:ext>
              </c:extLst>
            </c:dLbl>
            <c:dLbl>
              <c:idx val="26"/>
              <c:layout>
                <c:manualLayout>
                  <c:x val="4.3760748627459564E-4"/>
                  <c:y val="1.7043324129938303E-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7A4-4B3A-A900-EDDDDCE3E78A}"/>
                </c:ext>
              </c:extLst>
            </c:dLbl>
            <c:dLbl>
              <c:idx val="27"/>
              <c:layout>
                <c:manualLayout>
                  <c:x val="1.7702548534537909E-3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7A4-4B3A-A900-EDDDDCE3E78A}"/>
                </c:ext>
              </c:extLst>
            </c:dLbl>
            <c:dLbl>
              <c:idx val="28"/>
              <c:layout>
                <c:manualLayout>
                  <c:x val="1.2616182476726733E-3"/>
                  <c:y val="1.5872832508700251E-16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7A4-4B3A-A900-EDDDDCE3E78A}"/>
                </c:ext>
              </c:extLst>
            </c:dLbl>
            <c:dLbl>
              <c:idx val="29"/>
              <c:layout>
                <c:manualLayout>
                  <c:x val="5.7684402054006458E-3"/>
                  <c:y val="2.1648430309849222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7A4-4B3A-A900-EDDDDCE3E78A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'edu ac'!$A$2:$A$18</c:f>
              <c:strCache>
                <c:ptCount val="17"/>
                <c:pt idx="0">
                  <c:v>stiripesurse.md</c:v>
                </c:pt>
                <c:pt idx="1">
                  <c:v>protv.md</c:v>
                </c:pt>
                <c:pt idx="2">
                  <c:v>diez.md</c:v>
                </c:pt>
                <c:pt idx="3">
                  <c:v>agora.md</c:v>
                </c:pt>
                <c:pt idx="4">
                  <c:v>esp.md</c:v>
                </c:pt>
                <c:pt idx="5">
                  <c:v>999.md</c:v>
                </c:pt>
                <c:pt idx="6">
                  <c:v>zdg.md</c:v>
                </c:pt>
                <c:pt idx="7">
                  <c:v>noi.md</c:v>
                </c:pt>
                <c:pt idx="8">
                  <c:v>makler.md</c:v>
                </c:pt>
                <c:pt idx="9">
                  <c:v>moldova.org</c:v>
                </c:pt>
                <c:pt idx="10">
                  <c:v>meteofor.md</c:v>
                </c:pt>
                <c:pt idx="11">
                  <c:v>tv8.md</c:v>
                </c:pt>
                <c:pt idx="12">
                  <c:v>newsmaker.md</c:v>
                </c:pt>
                <c:pt idx="13">
                  <c:v>unimedia.md</c:v>
                </c:pt>
                <c:pt idx="14">
                  <c:v>stiri.md</c:v>
                </c:pt>
                <c:pt idx="15">
                  <c:v>point.md</c:v>
                </c:pt>
                <c:pt idx="16">
                  <c:v>perfecte.md</c:v>
                </c:pt>
              </c:strCache>
            </c:strRef>
          </c:cat>
          <c:val>
            <c:numRef>
              <c:f>'edu ac'!$B$2:$B$18</c:f>
              <c:numCache>
                <c:formatCode>0%</c:formatCode>
                <c:ptCount val="17"/>
                <c:pt idx="0">
                  <c:v>0.27777777999999997</c:v>
                </c:pt>
                <c:pt idx="1">
                  <c:v>0.17641229</c:v>
                </c:pt>
                <c:pt idx="2">
                  <c:v>0.16572254</c:v>
                </c:pt>
                <c:pt idx="3">
                  <c:v>0.16449675</c:v>
                </c:pt>
                <c:pt idx="4">
                  <c:v>0.16311730999999999</c:v>
                </c:pt>
                <c:pt idx="5">
                  <c:v>0.15892096</c:v>
                </c:pt>
                <c:pt idx="6">
                  <c:v>0.15302931</c:v>
                </c:pt>
                <c:pt idx="7">
                  <c:v>0.14801258</c:v>
                </c:pt>
                <c:pt idx="8">
                  <c:v>0.14691185000000001</c:v>
                </c:pt>
                <c:pt idx="9">
                  <c:v>0.13828239000000001</c:v>
                </c:pt>
                <c:pt idx="10">
                  <c:v>0.13727257000000001</c:v>
                </c:pt>
                <c:pt idx="11">
                  <c:v>0.13650376</c:v>
                </c:pt>
                <c:pt idx="12">
                  <c:v>0.13416481999999999</c:v>
                </c:pt>
                <c:pt idx="13">
                  <c:v>0.12287178</c:v>
                </c:pt>
                <c:pt idx="14">
                  <c:v>0.11751053</c:v>
                </c:pt>
                <c:pt idx="15">
                  <c:v>0.11557286</c:v>
                </c:pt>
                <c:pt idx="16">
                  <c:v>0.11275816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7A4-4B3A-A900-EDDDDCE3E78A}"/>
            </c:ext>
          </c:extLst>
        </c:ser>
        <c:ser>
          <c:idx val="1"/>
          <c:order val="1"/>
          <c:spPr>
            <a:solidFill>
              <a:srgbClr val="EABE37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'edu ac'!$A$2:$A$18</c:f>
              <c:strCache>
                <c:ptCount val="17"/>
                <c:pt idx="0">
                  <c:v>stiripesurse.md</c:v>
                </c:pt>
                <c:pt idx="1">
                  <c:v>protv.md</c:v>
                </c:pt>
                <c:pt idx="2">
                  <c:v>diez.md</c:v>
                </c:pt>
                <c:pt idx="3">
                  <c:v>agora.md</c:v>
                </c:pt>
                <c:pt idx="4">
                  <c:v>esp.md</c:v>
                </c:pt>
                <c:pt idx="5">
                  <c:v>999.md</c:v>
                </c:pt>
                <c:pt idx="6">
                  <c:v>zdg.md</c:v>
                </c:pt>
                <c:pt idx="7">
                  <c:v>noi.md</c:v>
                </c:pt>
                <c:pt idx="8">
                  <c:v>makler.md</c:v>
                </c:pt>
                <c:pt idx="9">
                  <c:v>moldova.org</c:v>
                </c:pt>
                <c:pt idx="10">
                  <c:v>meteofor.md</c:v>
                </c:pt>
                <c:pt idx="11">
                  <c:v>tv8.md</c:v>
                </c:pt>
                <c:pt idx="12">
                  <c:v>newsmaker.md</c:v>
                </c:pt>
                <c:pt idx="13">
                  <c:v>unimedia.md</c:v>
                </c:pt>
                <c:pt idx="14">
                  <c:v>stiri.md</c:v>
                </c:pt>
                <c:pt idx="15">
                  <c:v>point.md</c:v>
                </c:pt>
                <c:pt idx="16">
                  <c:v>perfecte.md</c:v>
                </c:pt>
              </c:strCache>
            </c:strRef>
          </c:cat>
          <c:val>
            <c:numRef>
              <c:f>'edu ac'!$C$2:$C$18</c:f>
              <c:numCache>
                <c:formatCode>0%</c:formatCode>
                <c:ptCount val="17"/>
                <c:pt idx="1">
                  <c:v>0.18136769</c:v>
                </c:pt>
                <c:pt idx="2">
                  <c:v>0.19693436</c:v>
                </c:pt>
                <c:pt idx="3">
                  <c:v>0.15222833999999999</c:v>
                </c:pt>
                <c:pt idx="4">
                  <c:v>0.21883606</c:v>
                </c:pt>
                <c:pt idx="5">
                  <c:v>0.21304772999999999</c:v>
                </c:pt>
                <c:pt idx="6">
                  <c:v>0.18430431</c:v>
                </c:pt>
                <c:pt idx="7">
                  <c:v>0.21962551</c:v>
                </c:pt>
                <c:pt idx="8">
                  <c:v>0.21267240000000001</c:v>
                </c:pt>
                <c:pt idx="9">
                  <c:v>0.25473071000000003</c:v>
                </c:pt>
                <c:pt idx="10">
                  <c:v>0.23866388999999999</c:v>
                </c:pt>
                <c:pt idx="11">
                  <c:v>0.21021851</c:v>
                </c:pt>
                <c:pt idx="12">
                  <c:v>0.23907215000000001</c:v>
                </c:pt>
                <c:pt idx="13">
                  <c:v>0.17997589</c:v>
                </c:pt>
                <c:pt idx="14">
                  <c:v>0.18688215</c:v>
                </c:pt>
                <c:pt idx="15">
                  <c:v>0.18876529</c:v>
                </c:pt>
                <c:pt idx="16">
                  <c:v>0.18554297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7A4-4B3A-A900-EDDDDCE3E78A}"/>
            </c:ext>
          </c:extLst>
        </c:ser>
        <c:ser>
          <c:idx val="2"/>
          <c:order val="2"/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'edu ac'!$A$2:$A$18</c:f>
              <c:strCache>
                <c:ptCount val="17"/>
                <c:pt idx="0">
                  <c:v>stiripesurse.md</c:v>
                </c:pt>
                <c:pt idx="1">
                  <c:v>protv.md</c:v>
                </c:pt>
                <c:pt idx="2">
                  <c:v>diez.md</c:v>
                </c:pt>
                <c:pt idx="3">
                  <c:v>agora.md</c:v>
                </c:pt>
                <c:pt idx="4">
                  <c:v>esp.md</c:v>
                </c:pt>
                <c:pt idx="5">
                  <c:v>999.md</c:v>
                </c:pt>
                <c:pt idx="6">
                  <c:v>zdg.md</c:v>
                </c:pt>
                <c:pt idx="7">
                  <c:v>noi.md</c:v>
                </c:pt>
                <c:pt idx="8">
                  <c:v>makler.md</c:v>
                </c:pt>
                <c:pt idx="9">
                  <c:v>moldova.org</c:v>
                </c:pt>
                <c:pt idx="10">
                  <c:v>meteofor.md</c:v>
                </c:pt>
                <c:pt idx="11">
                  <c:v>tv8.md</c:v>
                </c:pt>
                <c:pt idx="12">
                  <c:v>newsmaker.md</c:v>
                </c:pt>
                <c:pt idx="13">
                  <c:v>unimedia.md</c:v>
                </c:pt>
                <c:pt idx="14">
                  <c:v>stiri.md</c:v>
                </c:pt>
                <c:pt idx="15">
                  <c:v>point.md</c:v>
                </c:pt>
                <c:pt idx="16">
                  <c:v>perfecte.md</c:v>
                </c:pt>
              </c:strCache>
            </c:strRef>
          </c:cat>
          <c:val>
            <c:numRef>
              <c:f>'edu ac'!$D$2:$D$18</c:f>
              <c:numCache>
                <c:formatCode>0%</c:formatCode>
                <c:ptCount val="17"/>
                <c:pt idx="0">
                  <c:v>0.33333332999999998</c:v>
                </c:pt>
                <c:pt idx="1">
                  <c:v>0.24801783999999999</c:v>
                </c:pt>
                <c:pt idx="2">
                  <c:v>0.27757414000000002</c:v>
                </c:pt>
                <c:pt idx="3">
                  <c:v>0.23960940999999999</c:v>
                </c:pt>
                <c:pt idx="4">
                  <c:v>0.24876079000000001</c:v>
                </c:pt>
                <c:pt idx="5">
                  <c:v>0.30935076</c:v>
                </c:pt>
                <c:pt idx="6">
                  <c:v>0.23892647</c:v>
                </c:pt>
                <c:pt idx="7">
                  <c:v>0.26547468000000002</c:v>
                </c:pt>
                <c:pt idx="8">
                  <c:v>0.35488707000000003</c:v>
                </c:pt>
                <c:pt idx="9">
                  <c:v>0.25618632000000002</c:v>
                </c:pt>
                <c:pt idx="10">
                  <c:v>0.29707654999999999</c:v>
                </c:pt>
                <c:pt idx="11">
                  <c:v>0.26140175999999998</c:v>
                </c:pt>
                <c:pt idx="12">
                  <c:v>0.24495861999999999</c:v>
                </c:pt>
                <c:pt idx="13">
                  <c:v>0.25493445999999997</c:v>
                </c:pt>
                <c:pt idx="14">
                  <c:v>0.28745809</c:v>
                </c:pt>
                <c:pt idx="15">
                  <c:v>0.25572858999999998</c:v>
                </c:pt>
                <c:pt idx="16">
                  <c:v>0.19536975000000001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7A4-4B3A-A900-EDDDDCE3E78A}"/>
            </c:ext>
          </c:extLst>
        </c:ser>
        <c:ser>
          <c:idx val="3"/>
          <c:order val="3"/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67A4-4B3A-A900-EDDDDCE3E78A}"/>
                </c:ext>
              </c:extLst>
            </c:dLbl>
            <c:dLbl>
              <c:idx val="12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67A4-4B3A-A900-EDDDDCE3E78A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'edu ac'!$A$2:$A$18</c:f>
              <c:strCache>
                <c:ptCount val="17"/>
                <c:pt idx="0">
                  <c:v>stiripesurse.md</c:v>
                </c:pt>
                <c:pt idx="1">
                  <c:v>protv.md</c:v>
                </c:pt>
                <c:pt idx="2">
                  <c:v>diez.md</c:v>
                </c:pt>
                <c:pt idx="3">
                  <c:v>agora.md</c:v>
                </c:pt>
                <c:pt idx="4">
                  <c:v>esp.md</c:v>
                </c:pt>
                <c:pt idx="5">
                  <c:v>999.md</c:v>
                </c:pt>
                <c:pt idx="6">
                  <c:v>zdg.md</c:v>
                </c:pt>
                <c:pt idx="7">
                  <c:v>noi.md</c:v>
                </c:pt>
                <c:pt idx="8">
                  <c:v>makler.md</c:v>
                </c:pt>
                <c:pt idx="9">
                  <c:v>moldova.org</c:v>
                </c:pt>
                <c:pt idx="10">
                  <c:v>meteofor.md</c:v>
                </c:pt>
                <c:pt idx="11">
                  <c:v>tv8.md</c:v>
                </c:pt>
                <c:pt idx="12">
                  <c:v>newsmaker.md</c:v>
                </c:pt>
                <c:pt idx="13">
                  <c:v>unimedia.md</c:v>
                </c:pt>
                <c:pt idx="14">
                  <c:v>stiri.md</c:v>
                </c:pt>
                <c:pt idx="15">
                  <c:v>point.md</c:v>
                </c:pt>
                <c:pt idx="16">
                  <c:v>perfecte.md</c:v>
                </c:pt>
              </c:strCache>
            </c:strRef>
          </c:cat>
          <c:val>
            <c:numRef>
              <c:f>'edu ac'!$E$2:$E$18</c:f>
              <c:numCache>
                <c:formatCode>0%</c:formatCode>
                <c:ptCount val="17"/>
                <c:pt idx="0">
                  <c:v>0.38888888999999999</c:v>
                </c:pt>
                <c:pt idx="1">
                  <c:v>0.39420218000000001</c:v>
                </c:pt>
                <c:pt idx="2">
                  <c:v>0.35976897000000002</c:v>
                </c:pt>
                <c:pt idx="3">
                  <c:v>0.44366549999999999</c:v>
                </c:pt>
                <c:pt idx="4">
                  <c:v>0.36928585000000003</c:v>
                </c:pt>
                <c:pt idx="5">
                  <c:v>0.31868055000000001</c:v>
                </c:pt>
                <c:pt idx="6">
                  <c:v>0.42373991</c:v>
                </c:pt>
                <c:pt idx="7">
                  <c:v>0.36688723000000001</c:v>
                </c:pt>
                <c:pt idx="8">
                  <c:v>0.28552867999999998</c:v>
                </c:pt>
                <c:pt idx="9">
                  <c:v>0.35080057999999997</c:v>
                </c:pt>
                <c:pt idx="10">
                  <c:v>0.32698698999999998</c:v>
                </c:pt>
                <c:pt idx="11">
                  <c:v>0.39187596000000002</c:v>
                </c:pt>
                <c:pt idx="12">
                  <c:v>0.38180440999999998</c:v>
                </c:pt>
                <c:pt idx="13">
                  <c:v>0.44221787000000001</c:v>
                </c:pt>
                <c:pt idx="14">
                  <c:v>0.40814922999999997</c:v>
                </c:pt>
                <c:pt idx="15">
                  <c:v>0.43993325999999999</c:v>
                </c:pt>
                <c:pt idx="16">
                  <c:v>0.50632911000000003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7A4-4B3A-A900-EDDDDCE3E7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90"/>
        <c:axId val="1923332752"/>
        <c:axId val="1"/>
      </c:barChart>
      <c:catAx>
        <c:axId val="19233327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92333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rgbClr val="9CC09D"/>
            </a:solidFill>
          </c:spPr>
          <c:invertIfNegative val="0"/>
          <c:dLbls>
            <c:dLbl>
              <c:idx val="0"/>
              <c:layout>
                <c:manualLayout>
                  <c:x val="-1.6446160170664346E-3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7A-456A-98E1-4A55D2E79DDD}"/>
                </c:ext>
              </c:extLst>
            </c:dLbl>
            <c:dLbl>
              <c:idx val="12"/>
              <c:layout>
                <c:manualLayout>
                  <c:x val="7.9176563737133835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7A-456A-98E1-4A55D2E79DDD}"/>
                </c:ext>
              </c:extLst>
            </c:dLbl>
            <c:dLbl>
              <c:idx val="13"/>
              <c:layout>
                <c:manualLayout>
                  <c:x val="7.9176563737133835E-3"/>
                  <c:y val="1.8752930145335218E-3"/>
                </c:manualLayout>
              </c:layout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7A-456A-98E1-4A55D2E79DDD}"/>
                </c:ext>
              </c:extLst>
            </c:dLbl>
            <c:dLbl>
              <c:idx val="14"/>
              <c:layout>
                <c:manualLayout>
                  <c:x val="9.5011876484560574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7A-456A-98E1-4A55D2E79DDD}"/>
                </c:ext>
              </c:extLst>
            </c:dLbl>
            <c:dLbl>
              <c:idx val="15"/>
              <c:layout>
                <c:manualLayout>
                  <c:x val="1.4251781472684086E-2"/>
                  <c:y val="1.8752930145335218E-3"/>
                </c:manualLayout>
              </c:layout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7A-456A-98E1-4A55D2E79DDD}"/>
                </c:ext>
              </c:extLst>
            </c:dLbl>
            <c:dLbl>
              <c:idx val="16"/>
              <c:layout>
                <c:manualLayout>
                  <c:x val="1.7418844022169439E-2"/>
                  <c:y val="1.4766086721734411E-7"/>
                </c:manualLayout>
              </c:layout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7A-456A-98E1-4A55D2E79DDD}"/>
                </c:ext>
              </c:extLst>
            </c:dLbl>
            <c:dLbl>
              <c:idx val="17"/>
              <c:layout>
                <c:manualLayout>
                  <c:x val="1.7418844022169439E-2"/>
                  <c:y val="1.4766086721734411E-7"/>
                </c:manualLayout>
              </c:layout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87A-456A-98E1-4A55D2E79DDD}"/>
                </c:ext>
              </c:extLst>
            </c:dLbl>
            <c:dLbl>
              <c:idx val="24"/>
              <c:layout>
                <c:manualLayout>
                  <c:x val="-1.6543460334372013E-3"/>
                  <c:y val="1.5872832508700251E-16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7A-456A-98E1-4A55D2E79DDD}"/>
                </c:ext>
              </c:extLst>
            </c:dLbl>
            <c:dLbl>
              <c:idx val="25"/>
              <c:layout>
                <c:manualLayout>
                  <c:x val="-1.5428157207874502E-3"/>
                  <c:y val="1.5872832508700251E-16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87A-456A-98E1-4A55D2E79DDD}"/>
                </c:ext>
              </c:extLst>
            </c:dLbl>
            <c:dLbl>
              <c:idx val="26"/>
              <c:layout>
                <c:manualLayout>
                  <c:x val="4.3760748627459564E-4"/>
                  <c:y val="1.7043324129938303E-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87A-456A-98E1-4A55D2E79DDD}"/>
                </c:ext>
              </c:extLst>
            </c:dLbl>
            <c:dLbl>
              <c:idx val="27"/>
              <c:layout>
                <c:manualLayout>
                  <c:x val="1.7702548534537909E-3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87A-456A-98E1-4A55D2E79DDD}"/>
                </c:ext>
              </c:extLst>
            </c:dLbl>
            <c:dLbl>
              <c:idx val="28"/>
              <c:layout>
                <c:manualLayout>
                  <c:x val="1.2616182476726733E-3"/>
                  <c:y val="1.5872832508700251E-16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87A-456A-98E1-4A55D2E79DDD}"/>
                </c:ext>
              </c:extLst>
            </c:dLbl>
            <c:dLbl>
              <c:idx val="29"/>
              <c:layout>
                <c:manualLayout>
                  <c:x val="5.7684402054006458E-3"/>
                  <c:y val="2.1648430309849222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87A-456A-98E1-4A55D2E79DDD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'edu tc'!$A$2:$A$19</c:f>
              <c:strCache>
                <c:ptCount val="18"/>
                <c:pt idx="0">
                  <c:v>stiripesurse.md</c:v>
                </c:pt>
                <c:pt idx="1">
                  <c:v>protv.md</c:v>
                </c:pt>
                <c:pt idx="2">
                  <c:v>meteofor.md</c:v>
                </c:pt>
                <c:pt idx="3">
                  <c:v>esp.md</c:v>
                </c:pt>
                <c:pt idx="4">
                  <c:v>makler.md</c:v>
                </c:pt>
                <c:pt idx="5">
                  <c:v>agora.md</c:v>
                </c:pt>
                <c:pt idx="6">
                  <c:v>zdg.md</c:v>
                </c:pt>
                <c:pt idx="7">
                  <c:v>newsmaker.md</c:v>
                </c:pt>
                <c:pt idx="8">
                  <c:v>noi.md</c:v>
                </c:pt>
                <c:pt idx="9">
                  <c:v>999.md</c:v>
                </c:pt>
                <c:pt idx="10">
                  <c:v>All</c:v>
                </c:pt>
                <c:pt idx="11">
                  <c:v>diez.md</c:v>
                </c:pt>
                <c:pt idx="12">
                  <c:v>tv8.md</c:v>
                </c:pt>
                <c:pt idx="13">
                  <c:v>stiri.md</c:v>
                </c:pt>
                <c:pt idx="14">
                  <c:v>moldova.org</c:v>
                </c:pt>
                <c:pt idx="15">
                  <c:v>point.md</c:v>
                </c:pt>
                <c:pt idx="16">
                  <c:v>unimedia.md</c:v>
                </c:pt>
                <c:pt idx="17">
                  <c:v>perfecte.md</c:v>
                </c:pt>
              </c:strCache>
            </c:strRef>
          </c:cat>
          <c:val>
            <c:numRef>
              <c:f>'edu tc'!$B$2:$B$19</c:f>
              <c:numCache>
                <c:formatCode>0%</c:formatCode>
                <c:ptCount val="18"/>
                <c:pt idx="0">
                  <c:v>0.55680684999999996</c:v>
                </c:pt>
                <c:pt idx="1">
                  <c:v>0.19375875000000001</c:v>
                </c:pt>
                <c:pt idx="2">
                  <c:v>0.15642515000000001</c:v>
                </c:pt>
                <c:pt idx="3">
                  <c:v>0.15056667000000001</c:v>
                </c:pt>
                <c:pt idx="4">
                  <c:v>0.13882071000000001</c:v>
                </c:pt>
                <c:pt idx="5">
                  <c:v>0.13175819999999999</c:v>
                </c:pt>
                <c:pt idx="6">
                  <c:v>0.12772185999999999</c:v>
                </c:pt>
                <c:pt idx="7">
                  <c:v>0.12763026</c:v>
                </c:pt>
                <c:pt idx="8">
                  <c:v>0.12748353000000001</c:v>
                </c:pt>
                <c:pt idx="9">
                  <c:v>0.11939536000000001</c:v>
                </c:pt>
                <c:pt idx="10">
                  <c:v>0.11791301999999999</c:v>
                </c:pt>
                <c:pt idx="11">
                  <c:v>0.11742155</c:v>
                </c:pt>
                <c:pt idx="12">
                  <c:v>0.11343597</c:v>
                </c:pt>
                <c:pt idx="13">
                  <c:v>0.10358978000000001</c:v>
                </c:pt>
                <c:pt idx="14">
                  <c:v>0.10237520999999999</c:v>
                </c:pt>
                <c:pt idx="15">
                  <c:v>9.1354169999999998E-2</c:v>
                </c:pt>
                <c:pt idx="16">
                  <c:v>8.3602190000000007E-2</c:v>
                </c:pt>
                <c:pt idx="17">
                  <c:v>6.8695649999999997E-2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87A-456A-98E1-4A55D2E79DDD}"/>
            </c:ext>
          </c:extLst>
        </c:ser>
        <c:ser>
          <c:idx val="1"/>
          <c:order val="1"/>
          <c:spPr>
            <a:solidFill>
              <a:srgbClr val="EABE37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'edu tc'!$A$2:$A$19</c:f>
              <c:strCache>
                <c:ptCount val="18"/>
                <c:pt idx="0">
                  <c:v>stiripesurse.md</c:v>
                </c:pt>
                <c:pt idx="1">
                  <c:v>protv.md</c:v>
                </c:pt>
                <c:pt idx="2">
                  <c:v>meteofor.md</c:v>
                </c:pt>
                <c:pt idx="3">
                  <c:v>esp.md</c:v>
                </c:pt>
                <c:pt idx="4">
                  <c:v>makler.md</c:v>
                </c:pt>
                <c:pt idx="5">
                  <c:v>agora.md</c:v>
                </c:pt>
                <c:pt idx="6">
                  <c:v>zdg.md</c:v>
                </c:pt>
                <c:pt idx="7">
                  <c:v>newsmaker.md</c:v>
                </c:pt>
                <c:pt idx="8">
                  <c:v>noi.md</c:v>
                </c:pt>
                <c:pt idx="9">
                  <c:v>999.md</c:v>
                </c:pt>
                <c:pt idx="10">
                  <c:v>All</c:v>
                </c:pt>
                <c:pt idx="11">
                  <c:v>diez.md</c:v>
                </c:pt>
                <c:pt idx="12">
                  <c:v>tv8.md</c:v>
                </c:pt>
                <c:pt idx="13">
                  <c:v>stiri.md</c:v>
                </c:pt>
                <c:pt idx="14">
                  <c:v>moldova.org</c:v>
                </c:pt>
                <c:pt idx="15">
                  <c:v>point.md</c:v>
                </c:pt>
                <c:pt idx="16">
                  <c:v>unimedia.md</c:v>
                </c:pt>
                <c:pt idx="17">
                  <c:v>perfecte.md</c:v>
                </c:pt>
              </c:strCache>
            </c:strRef>
          </c:cat>
          <c:val>
            <c:numRef>
              <c:f>'edu tc'!$C$2:$C$19</c:f>
              <c:numCache>
                <c:formatCode>0%</c:formatCode>
                <c:ptCount val="18"/>
                <c:pt idx="1">
                  <c:v>0.14216894999999999</c:v>
                </c:pt>
                <c:pt idx="2">
                  <c:v>0.19254544000000001</c:v>
                </c:pt>
                <c:pt idx="3">
                  <c:v>0.21328511999999999</c:v>
                </c:pt>
                <c:pt idx="4">
                  <c:v>0.20752375000000001</c:v>
                </c:pt>
                <c:pt idx="5">
                  <c:v>0.12207</c:v>
                </c:pt>
                <c:pt idx="6">
                  <c:v>0.15628735999999999</c:v>
                </c:pt>
                <c:pt idx="7">
                  <c:v>0.20807081999999999</c:v>
                </c:pt>
                <c:pt idx="8">
                  <c:v>0.16155744999999999</c:v>
                </c:pt>
                <c:pt idx="9">
                  <c:v>0.22348836999999999</c:v>
                </c:pt>
                <c:pt idx="10">
                  <c:v>0.1703991</c:v>
                </c:pt>
                <c:pt idx="11">
                  <c:v>0.1770494</c:v>
                </c:pt>
                <c:pt idx="12">
                  <c:v>0.13019676999999999</c:v>
                </c:pt>
                <c:pt idx="13">
                  <c:v>0.13480528</c:v>
                </c:pt>
                <c:pt idx="14">
                  <c:v>0.1846855</c:v>
                </c:pt>
                <c:pt idx="15">
                  <c:v>9.9519839999999998E-2</c:v>
                </c:pt>
                <c:pt idx="16">
                  <c:v>0.13688313999999999</c:v>
                </c:pt>
                <c:pt idx="17">
                  <c:v>0.15868815999999999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87A-456A-98E1-4A55D2E79DDD}"/>
            </c:ext>
          </c:extLst>
        </c:ser>
        <c:ser>
          <c:idx val="2"/>
          <c:order val="2"/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'edu tc'!$A$2:$A$19</c:f>
              <c:strCache>
                <c:ptCount val="18"/>
                <c:pt idx="0">
                  <c:v>stiripesurse.md</c:v>
                </c:pt>
                <c:pt idx="1">
                  <c:v>protv.md</c:v>
                </c:pt>
                <c:pt idx="2">
                  <c:v>meteofor.md</c:v>
                </c:pt>
                <c:pt idx="3">
                  <c:v>esp.md</c:v>
                </c:pt>
                <c:pt idx="4">
                  <c:v>makler.md</c:v>
                </c:pt>
                <c:pt idx="5">
                  <c:v>agora.md</c:v>
                </c:pt>
                <c:pt idx="6">
                  <c:v>zdg.md</c:v>
                </c:pt>
                <c:pt idx="7">
                  <c:v>newsmaker.md</c:v>
                </c:pt>
                <c:pt idx="8">
                  <c:v>noi.md</c:v>
                </c:pt>
                <c:pt idx="9">
                  <c:v>999.md</c:v>
                </c:pt>
                <c:pt idx="10">
                  <c:v>All</c:v>
                </c:pt>
                <c:pt idx="11">
                  <c:v>diez.md</c:v>
                </c:pt>
                <c:pt idx="12">
                  <c:v>tv8.md</c:v>
                </c:pt>
                <c:pt idx="13">
                  <c:v>stiri.md</c:v>
                </c:pt>
                <c:pt idx="14">
                  <c:v>moldova.org</c:v>
                </c:pt>
                <c:pt idx="15">
                  <c:v>point.md</c:v>
                </c:pt>
                <c:pt idx="16">
                  <c:v>unimedia.md</c:v>
                </c:pt>
                <c:pt idx="17">
                  <c:v>perfecte.md</c:v>
                </c:pt>
              </c:strCache>
            </c:strRef>
          </c:cat>
          <c:val>
            <c:numRef>
              <c:f>'edu tc'!$D$2:$D$19</c:f>
              <c:numCache>
                <c:formatCode>0%</c:formatCode>
                <c:ptCount val="18"/>
                <c:pt idx="0">
                  <c:v>0.32953989</c:v>
                </c:pt>
                <c:pt idx="1">
                  <c:v>0.19179608000000001</c:v>
                </c:pt>
                <c:pt idx="2">
                  <c:v>0.25571149999999998</c:v>
                </c:pt>
                <c:pt idx="3">
                  <c:v>0.17461164000000001</c:v>
                </c:pt>
                <c:pt idx="4">
                  <c:v>0.27502133000000001</c:v>
                </c:pt>
                <c:pt idx="5">
                  <c:v>0.22371668</c:v>
                </c:pt>
                <c:pt idx="6">
                  <c:v>0.19568632</c:v>
                </c:pt>
                <c:pt idx="7">
                  <c:v>0.21150645000000001</c:v>
                </c:pt>
                <c:pt idx="8">
                  <c:v>0.15959311000000001</c:v>
                </c:pt>
                <c:pt idx="9">
                  <c:v>0.30631068</c:v>
                </c:pt>
                <c:pt idx="10">
                  <c:v>0.25086592000000002</c:v>
                </c:pt>
                <c:pt idx="11">
                  <c:v>0.18795402</c:v>
                </c:pt>
                <c:pt idx="12">
                  <c:v>0.16564973999999999</c:v>
                </c:pt>
                <c:pt idx="13">
                  <c:v>0.24081445000000001</c:v>
                </c:pt>
                <c:pt idx="14">
                  <c:v>0.15307889999999999</c:v>
                </c:pt>
                <c:pt idx="15">
                  <c:v>0.22138257</c:v>
                </c:pt>
                <c:pt idx="16">
                  <c:v>0.20023798000000001</c:v>
                </c:pt>
                <c:pt idx="17">
                  <c:v>0.21928574000000001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87A-456A-98E1-4A55D2E79DDD}"/>
            </c:ext>
          </c:extLst>
        </c:ser>
        <c:ser>
          <c:idx val="3"/>
          <c:order val="3"/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B87A-456A-98E1-4A55D2E79DDD}"/>
                </c:ext>
              </c:extLst>
            </c:dLbl>
            <c:dLbl>
              <c:idx val="12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B87A-456A-98E1-4A55D2E79DDD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'edu tc'!$A$2:$A$19</c:f>
              <c:strCache>
                <c:ptCount val="18"/>
                <c:pt idx="0">
                  <c:v>stiripesurse.md</c:v>
                </c:pt>
                <c:pt idx="1">
                  <c:v>protv.md</c:v>
                </c:pt>
                <c:pt idx="2">
                  <c:v>meteofor.md</c:v>
                </c:pt>
                <c:pt idx="3">
                  <c:v>esp.md</c:v>
                </c:pt>
                <c:pt idx="4">
                  <c:v>makler.md</c:v>
                </c:pt>
                <c:pt idx="5">
                  <c:v>agora.md</c:v>
                </c:pt>
                <c:pt idx="6">
                  <c:v>zdg.md</c:v>
                </c:pt>
                <c:pt idx="7">
                  <c:v>newsmaker.md</c:v>
                </c:pt>
                <c:pt idx="8">
                  <c:v>noi.md</c:v>
                </c:pt>
                <c:pt idx="9">
                  <c:v>999.md</c:v>
                </c:pt>
                <c:pt idx="10">
                  <c:v>All</c:v>
                </c:pt>
                <c:pt idx="11">
                  <c:v>diez.md</c:v>
                </c:pt>
                <c:pt idx="12">
                  <c:v>tv8.md</c:v>
                </c:pt>
                <c:pt idx="13">
                  <c:v>stiri.md</c:v>
                </c:pt>
                <c:pt idx="14">
                  <c:v>moldova.org</c:v>
                </c:pt>
                <c:pt idx="15">
                  <c:v>point.md</c:v>
                </c:pt>
                <c:pt idx="16">
                  <c:v>unimedia.md</c:v>
                </c:pt>
                <c:pt idx="17">
                  <c:v>perfecte.md</c:v>
                </c:pt>
              </c:strCache>
            </c:strRef>
          </c:cat>
          <c:val>
            <c:numRef>
              <c:f>'edu tc'!$E$2:$E$19</c:f>
              <c:numCache>
                <c:formatCode>0%</c:formatCode>
                <c:ptCount val="18"/>
                <c:pt idx="0">
                  <c:v>0.11365325</c:v>
                </c:pt>
                <c:pt idx="1">
                  <c:v>0.47227620999999997</c:v>
                </c:pt>
                <c:pt idx="2">
                  <c:v>0.39531791999999999</c:v>
                </c:pt>
                <c:pt idx="3">
                  <c:v>0.46153655999999998</c:v>
                </c:pt>
                <c:pt idx="4">
                  <c:v>0.37863421000000003</c:v>
                </c:pt>
                <c:pt idx="5">
                  <c:v>0.52245512000000005</c:v>
                </c:pt>
                <c:pt idx="6">
                  <c:v>0.52030445999999997</c:v>
                </c:pt>
                <c:pt idx="7">
                  <c:v>0.45279247</c:v>
                </c:pt>
                <c:pt idx="8">
                  <c:v>0.55136591999999995</c:v>
                </c:pt>
                <c:pt idx="9">
                  <c:v>0.35080559</c:v>
                </c:pt>
                <c:pt idx="10">
                  <c:v>0.46082195999999997</c:v>
                </c:pt>
                <c:pt idx="11">
                  <c:v>0.51757503000000005</c:v>
                </c:pt>
                <c:pt idx="12">
                  <c:v>0.59071752</c:v>
                </c:pt>
                <c:pt idx="13">
                  <c:v>0.52079048999999999</c:v>
                </c:pt>
                <c:pt idx="14">
                  <c:v>0.55986040000000004</c:v>
                </c:pt>
                <c:pt idx="15">
                  <c:v>0.58774342000000002</c:v>
                </c:pt>
                <c:pt idx="16">
                  <c:v>0.57927669000000004</c:v>
                </c:pt>
                <c:pt idx="17">
                  <c:v>0.55333045000000003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87A-456A-98E1-4A55D2E79D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90"/>
        <c:axId val="1653115056"/>
        <c:axId val="1"/>
      </c:barChart>
      <c:catAx>
        <c:axId val="16531150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653115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rgbClr val="9CC09D"/>
            </a:solidFill>
          </c:spPr>
          <c:invertIfNegative val="0"/>
          <c:dLbls>
            <c:dLbl>
              <c:idx val="0"/>
              <c:layout>
                <c:manualLayout>
                  <c:x val="-1.6446160170664346E-3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5D-4D8C-AE82-5AD044993D1B}"/>
                </c:ext>
              </c:extLst>
            </c:dLbl>
            <c:dLbl>
              <c:idx val="12"/>
              <c:layout>
                <c:manualLayout>
                  <c:x val="7.9176563737133835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5D-4D8C-AE82-5AD044993D1B}"/>
                </c:ext>
              </c:extLst>
            </c:dLbl>
            <c:dLbl>
              <c:idx val="13"/>
              <c:layout>
                <c:manualLayout>
                  <c:x val="7.9176563737133835E-3"/>
                  <c:y val="1.8752930145335218E-3"/>
                </c:manualLayout>
              </c:layout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5D-4D8C-AE82-5AD044993D1B}"/>
                </c:ext>
              </c:extLst>
            </c:dLbl>
            <c:dLbl>
              <c:idx val="14"/>
              <c:layout>
                <c:manualLayout>
                  <c:x val="9.5011876484560574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5D-4D8C-AE82-5AD044993D1B}"/>
                </c:ext>
              </c:extLst>
            </c:dLbl>
            <c:dLbl>
              <c:idx val="15"/>
              <c:layout>
                <c:manualLayout>
                  <c:x val="1.4251781472684086E-2"/>
                  <c:y val="1.8752930145335218E-3"/>
                </c:manualLayout>
              </c:layout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5D-4D8C-AE82-5AD044993D1B}"/>
                </c:ext>
              </c:extLst>
            </c:dLbl>
            <c:dLbl>
              <c:idx val="16"/>
              <c:layout>
                <c:manualLayout>
                  <c:x val="1.7418844022169439E-2"/>
                  <c:y val="1.4766086721734411E-7"/>
                </c:manualLayout>
              </c:layout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5D-4D8C-AE82-5AD044993D1B}"/>
                </c:ext>
              </c:extLst>
            </c:dLbl>
            <c:dLbl>
              <c:idx val="17"/>
              <c:layout>
                <c:manualLayout>
                  <c:x val="1.7418844022169439E-2"/>
                  <c:y val="1.4766086721734411E-7"/>
                </c:manualLayout>
              </c:layout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5D-4D8C-AE82-5AD044993D1B}"/>
                </c:ext>
              </c:extLst>
            </c:dLbl>
            <c:dLbl>
              <c:idx val="24"/>
              <c:layout>
                <c:manualLayout>
                  <c:x val="-1.6543460334372013E-3"/>
                  <c:y val="1.5872832508700251E-16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D5D-4D8C-AE82-5AD044993D1B}"/>
                </c:ext>
              </c:extLst>
            </c:dLbl>
            <c:dLbl>
              <c:idx val="25"/>
              <c:layout>
                <c:manualLayout>
                  <c:x val="-1.5428157207874502E-3"/>
                  <c:y val="1.5872832508700251E-16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D5D-4D8C-AE82-5AD044993D1B}"/>
                </c:ext>
              </c:extLst>
            </c:dLbl>
            <c:dLbl>
              <c:idx val="26"/>
              <c:layout>
                <c:manualLayout>
                  <c:x val="4.3760748627459564E-4"/>
                  <c:y val="1.7043324129938303E-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D5D-4D8C-AE82-5AD044993D1B}"/>
                </c:ext>
              </c:extLst>
            </c:dLbl>
            <c:dLbl>
              <c:idx val="27"/>
              <c:layout>
                <c:manualLayout>
                  <c:x val="1.7702548534537909E-3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D5D-4D8C-AE82-5AD044993D1B}"/>
                </c:ext>
              </c:extLst>
            </c:dLbl>
            <c:dLbl>
              <c:idx val="28"/>
              <c:layout>
                <c:manualLayout>
                  <c:x val="1.2616182476726733E-3"/>
                  <c:y val="1.5872832508700251E-16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D5D-4D8C-AE82-5AD044993D1B}"/>
                </c:ext>
              </c:extLst>
            </c:dLbl>
            <c:dLbl>
              <c:idx val="29"/>
              <c:layout>
                <c:manualLayout>
                  <c:x val="5.7684402054006458E-3"/>
                  <c:y val="2.1648430309849222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D5D-4D8C-AE82-5AD044993D1B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'edu vc'!$A$2:$A$19</c:f>
              <c:strCache>
                <c:ptCount val="18"/>
                <c:pt idx="0">
                  <c:v>stiripesurse.md</c:v>
                </c:pt>
                <c:pt idx="1">
                  <c:v>protv.md</c:v>
                </c:pt>
                <c:pt idx="2">
                  <c:v>makler.md</c:v>
                </c:pt>
                <c:pt idx="3">
                  <c:v>diez.md</c:v>
                </c:pt>
                <c:pt idx="4">
                  <c:v>esp.md</c:v>
                </c:pt>
                <c:pt idx="5">
                  <c:v>meteofor.md</c:v>
                </c:pt>
                <c:pt idx="6">
                  <c:v>noi.md</c:v>
                </c:pt>
                <c:pt idx="7">
                  <c:v>agora.md</c:v>
                </c:pt>
                <c:pt idx="8">
                  <c:v>zdg.md</c:v>
                </c:pt>
                <c:pt idx="9">
                  <c:v>newsmaker.md</c:v>
                </c:pt>
                <c:pt idx="10">
                  <c:v>tv8.md</c:v>
                </c:pt>
                <c:pt idx="11">
                  <c:v>999.md</c:v>
                </c:pt>
                <c:pt idx="12">
                  <c:v>All</c:v>
                </c:pt>
                <c:pt idx="13">
                  <c:v>moldova.org</c:v>
                </c:pt>
                <c:pt idx="14">
                  <c:v>stiri.md</c:v>
                </c:pt>
                <c:pt idx="15">
                  <c:v>perfecte.md</c:v>
                </c:pt>
                <c:pt idx="16">
                  <c:v>point.md</c:v>
                </c:pt>
                <c:pt idx="17">
                  <c:v>unimedia.md</c:v>
                </c:pt>
              </c:strCache>
            </c:strRef>
          </c:cat>
          <c:val>
            <c:numRef>
              <c:f>'edu vc'!$B$2:$B$19</c:f>
              <c:numCache>
                <c:formatCode>0%</c:formatCode>
                <c:ptCount val="18"/>
                <c:pt idx="0">
                  <c:v>0.43733164000000002</c:v>
                </c:pt>
                <c:pt idx="1">
                  <c:v>0.17966910999999999</c:v>
                </c:pt>
                <c:pt idx="2">
                  <c:v>0.16840701999999999</c:v>
                </c:pt>
                <c:pt idx="3">
                  <c:v>0.16005955999999999</c:v>
                </c:pt>
                <c:pt idx="4">
                  <c:v>0.15698691000000001</c:v>
                </c:pt>
                <c:pt idx="5">
                  <c:v>0.152896</c:v>
                </c:pt>
                <c:pt idx="6">
                  <c:v>0.14368524999999999</c:v>
                </c:pt>
                <c:pt idx="7">
                  <c:v>0.14324356999999999</c:v>
                </c:pt>
                <c:pt idx="8">
                  <c:v>0.13735349999999999</c:v>
                </c:pt>
                <c:pt idx="9">
                  <c:v>0.13518562000000001</c:v>
                </c:pt>
                <c:pt idx="10">
                  <c:v>0.12851815</c:v>
                </c:pt>
                <c:pt idx="11">
                  <c:v>0.12496665</c:v>
                </c:pt>
                <c:pt idx="12">
                  <c:v>0.1203589</c:v>
                </c:pt>
                <c:pt idx="13">
                  <c:v>0.11600015</c:v>
                </c:pt>
                <c:pt idx="14">
                  <c:v>0.10441208</c:v>
                </c:pt>
                <c:pt idx="15">
                  <c:v>9.0671680000000004E-2</c:v>
                </c:pt>
                <c:pt idx="16">
                  <c:v>8.5756910000000006E-2</c:v>
                </c:pt>
                <c:pt idx="17">
                  <c:v>8.1858319999999998E-2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D5D-4D8C-AE82-5AD044993D1B}"/>
            </c:ext>
          </c:extLst>
        </c:ser>
        <c:ser>
          <c:idx val="1"/>
          <c:order val="1"/>
          <c:spPr>
            <a:solidFill>
              <a:srgbClr val="EABE37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'edu vc'!$A$2:$A$19</c:f>
              <c:strCache>
                <c:ptCount val="18"/>
                <c:pt idx="0">
                  <c:v>stiripesurse.md</c:v>
                </c:pt>
                <c:pt idx="1">
                  <c:v>protv.md</c:v>
                </c:pt>
                <c:pt idx="2">
                  <c:v>makler.md</c:v>
                </c:pt>
                <c:pt idx="3">
                  <c:v>diez.md</c:v>
                </c:pt>
                <c:pt idx="4">
                  <c:v>esp.md</c:v>
                </c:pt>
                <c:pt idx="5">
                  <c:v>meteofor.md</c:v>
                </c:pt>
                <c:pt idx="6">
                  <c:v>noi.md</c:v>
                </c:pt>
                <c:pt idx="7">
                  <c:v>agora.md</c:v>
                </c:pt>
                <c:pt idx="8">
                  <c:v>zdg.md</c:v>
                </c:pt>
                <c:pt idx="9">
                  <c:v>newsmaker.md</c:v>
                </c:pt>
                <c:pt idx="10">
                  <c:v>tv8.md</c:v>
                </c:pt>
                <c:pt idx="11">
                  <c:v>999.md</c:v>
                </c:pt>
                <c:pt idx="12">
                  <c:v>All</c:v>
                </c:pt>
                <c:pt idx="13">
                  <c:v>moldova.org</c:v>
                </c:pt>
                <c:pt idx="14">
                  <c:v>stiri.md</c:v>
                </c:pt>
                <c:pt idx="15">
                  <c:v>perfecte.md</c:v>
                </c:pt>
                <c:pt idx="16">
                  <c:v>point.md</c:v>
                </c:pt>
                <c:pt idx="17">
                  <c:v>unimedia.md</c:v>
                </c:pt>
              </c:strCache>
            </c:strRef>
          </c:cat>
          <c:val>
            <c:numRef>
              <c:f>'edu vc'!$C$2:$C$19</c:f>
              <c:numCache>
                <c:formatCode>0%</c:formatCode>
                <c:ptCount val="18"/>
                <c:pt idx="1">
                  <c:v>0.11849511</c:v>
                </c:pt>
                <c:pt idx="2">
                  <c:v>0.23678400999999999</c:v>
                </c:pt>
                <c:pt idx="3">
                  <c:v>0.20482607</c:v>
                </c:pt>
                <c:pt idx="4">
                  <c:v>0.22262366</c:v>
                </c:pt>
                <c:pt idx="5">
                  <c:v>0.23069017</c:v>
                </c:pt>
                <c:pt idx="6">
                  <c:v>0.19472612</c:v>
                </c:pt>
                <c:pt idx="7">
                  <c:v>0.14284441</c:v>
                </c:pt>
                <c:pt idx="8">
                  <c:v>0.15068354</c:v>
                </c:pt>
                <c:pt idx="9">
                  <c:v>0.21958786999999999</c:v>
                </c:pt>
                <c:pt idx="10">
                  <c:v>0.20194124999999999</c:v>
                </c:pt>
                <c:pt idx="11">
                  <c:v>0.22346120999999999</c:v>
                </c:pt>
                <c:pt idx="12">
                  <c:v>0.17907229</c:v>
                </c:pt>
                <c:pt idx="13">
                  <c:v>0.26096226</c:v>
                </c:pt>
                <c:pt idx="14">
                  <c:v>0.14359345000000001</c:v>
                </c:pt>
                <c:pt idx="15">
                  <c:v>0.14592749999999999</c:v>
                </c:pt>
                <c:pt idx="16">
                  <c:v>9.1222349999999994E-2</c:v>
                </c:pt>
                <c:pt idx="17">
                  <c:v>0.14856384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D5D-4D8C-AE82-5AD044993D1B}"/>
            </c:ext>
          </c:extLst>
        </c:ser>
        <c:ser>
          <c:idx val="2"/>
          <c:order val="2"/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'edu vc'!$A$2:$A$19</c:f>
              <c:strCache>
                <c:ptCount val="18"/>
                <c:pt idx="0">
                  <c:v>stiripesurse.md</c:v>
                </c:pt>
                <c:pt idx="1">
                  <c:v>protv.md</c:v>
                </c:pt>
                <c:pt idx="2">
                  <c:v>makler.md</c:v>
                </c:pt>
                <c:pt idx="3">
                  <c:v>diez.md</c:v>
                </c:pt>
                <c:pt idx="4">
                  <c:v>esp.md</c:v>
                </c:pt>
                <c:pt idx="5">
                  <c:v>meteofor.md</c:v>
                </c:pt>
                <c:pt idx="6">
                  <c:v>noi.md</c:v>
                </c:pt>
                <c:pt idx="7">
                  <c:v>agora.md</c:v>
                </c:pt>
                <c:pt idx="8">
                  <c:v>zdg.md</c:v>
                </c:pt>
                <c:pt idx="9">
                  <c:v>newsmaker.md</c:v>
                </c:pt>
                <c:pt idx="10">
                  <c:v>tv8.md</c:v>
                </c:pt>
                <c:pt idx="11">
                  <c:v>999.md</c:v>
                </c:pt>
                <c:pt idx="12">
                  <c:v>All</c:v>
                </c:pt>
                <c:pt idx="13">
                  <c:v>moldova.org</c:v>
                </c:pt>
                <c:pt idx="14">
                  <c:v>stiri.md</c:v>
                </c:pt>
                <c:pt idx="15">
                  <c:v>perfecte.md</c:v>
                </c:pt>
                <c:pt idx="16">
                  <c:v>point.md</c:v>
                </c:pt>
                <c:pt idx="17">
                  <c:v>unimedia.md</c:v>
                </c:pt>
              </c:strCache>
            </c:strRef>
          </c:cat>
          <c:val>
            <c:numRef>
              <c:f>'edu vc'!$D$2:$D$19</c:f>
              <c:numCache>
                <c:formatCode>0%</c:formatCode>
                <c:ptCount val="18"/>
                <c:pt idx="0">
                  <c:v>0.29794538999999998</c:v>
                </c:pt>
                <c:pt idx="1">
                  <c:v>0.17683401000000001</c:v>
                </c:pt>
                <c:pt idx="2">
                  <c:v>0.32276083</c:v>
                </c:pt>
                <c:pt idx="3">
                  <c:v>0.25900425999999999</c:v>
                </c:pt>
                <c:pt idx="4">
                  <c:v>0.21136822</c:v>
                </c:pt>
                <c:pt idx="5">
                  <c:v>0.25244484</c:v>
                </c:pt>
                <c:pt idx="6">
                  <c:v>0.18122805</c:v>
                </c:pt>
                <c:pt idx="7">
                  <c:v>0.22653972999999999</c:v>
                </c:pt>
                <c:pt idx="8">
                  <c:v>0.19272299000000001</c:v>
                </c:pt>
                <c:pt idx="9">
                  <c:v>0.21109641000000001</c:v>
                </c:pt>
                <c:pt idx="10">
                  <c:v>0.21341614</c:v>
                </c:pt>
                <c:pt idx="11">
                  <c:v>0.31301247999999998</c:v>
                </c:pt>
                <c:pt idx="12">
                  <c:v>0.25924905999999998</c:v>
                </c:pt>
                <c:pt idx="13">
                  <c:v>0.18181357000000001</c:v>
                </c:pt>
                <c:pt idx="14">
                  <c:v>0.24340385</c:v>
                </c:pt>
                <c:pt idx="15">
                  <c:v>0.21654349000000001</c:v>
                </c:pt>
                <c:pt idx="16">
                  <c:v>0.20064544000000001</c:v>
                </c:pt>
                <c:pt idx="17">
                  <c:v>0.17958963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D5D-4D8C-AE82-5AD044993D1B}"/>
            </c:ext>
          </c:extLst>
        </c:ser>
        <c:ser>
          <c:idx val="3"/>
          <c:order val="3"/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7D5D-4D8C-AE82-5AD044993D1B}"/>
                </c:ext>
              </c:extLst>
            </c:dLbl>
            <c:dLbl>
              <c:idx val="12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7D5D-4D8C-AE82-5AD044993D1B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'edu vc'!$A$2:$A$19</c:f>
              <c:strCache>
                <c:ptCount val="18"/>
                <c:pt idx="0">
                  <c:v>stiripesurse.md</c:v>
                </c:pt>
                <c:pt idx="1">
                  <c:v>protv.md</c:v>
                </c:pt>
                <c:pt idx="2">
                  <c:v>makler.md</c:v>
                </c:pt>
                <c:pt idx="3">
                  <c:v>diez.md</c:v>
                </c:pt>
                <c:pt idx="4">
                  <c:v>esp.md</c:v>
                </c:pt>
                <c:pt idx="5">
                  <c:v>meteofor.md</c:v>
                </c:pt>
                <c:pt idx="6">
                  <c:v>noi.md</c:v>
                </c:pt>
                <c:pt idx="7">
                  <c:v>agora.md</c:v>
                </c:pt>
                <c:pt idx="8">
                  <c:v>zdg.md</c:v>
                </c:pt>
                <c:pt idx="9">
                  <c:v>newsmaker.md</c:v>
                </c:pt>
                <c:pt idx="10">
                  <c:v>tv8.md</c:v>
                </c:pt>
                <c:pt idx="11">
                  <c:v>999.md</c:v>
                </c:pt>
                <c:pt idx="12">
                  <c:v>All</c:v>
                </c:pt>
                <c:pt idx="13">
                  <c:v>moldova.org</c:v>
                </c:pt>
                <c:pt idx="14">
                  <c:v>stiri.md</c:v>
                </c:pt>
                <c:pt idx="15">
                  <c:v>perfecte.md</c:v>
                </c:pt>
                <c:pt idx="16">
                  <c:v>point.md</c:v>
                </c:pt>
                <c:pt idx="17">
                  <c:v>unimedia.md</c:v>
                </c:pt>
              </c:strCache>
            </c:strRef>
          </c:cat>
          <c:val>
            <c:numRef>
              <c:f>'edu vc'!$E$2:$E$19</c:f>
              <c:numCache>
                <c:formatCode>0%</c:formatCode>
                <c:ptCount val="18"/>
                <c:pt idx="0">
                  <c:v>0.26472297</c:v>
                </c:pt>
                <c:pt idx="1">
                  <c:v>0.52500177000000003</c:v>
                </c:pt>
                <c:pt idx="2">
                  <c:v>0.27204814999999999</c:v>
                </c:pt>
                <c:pt idx="3">
                  <c:v>0.3761101</c:v>
                </c:pt>
                <c:pt idx="4">
                  <c:v>0.40902119999999997</c:v>
                </c:pt>
                <c:pt idx="5">
                  <c:v>0.36396898999999999</c:v>
                </c:pt>
                <c:pt idx="6">
                  <c:v>0.48036057999999998</c:v>
                </c:pt>
                <c:pt idx="7">
                  <c:v>0.48737228999999999</c:v>
                </c:pt>
                <c:pt idx="8">
                  <c:v>0.51923997</c:v>
                </c:pt>
                <c:pt idx="9">
                  <c:v>0.43413010000000002</c:v>
                </c:pt>
                <c:pt idx="10">
                  <c:v>0.45612446000000001</c:v>
                </c:pt>
                <c:pt idx="11">
                  <c:v>0.33855965999999998</c:v>
                </c:pt>
                <c:pt idx="12">
                  <c:v>0.44131975000000001</c:v>
                </c:pt>
                <c:pt idx="13">
                  <c:v>0.44122402999999999</c:v>
                </c:pt>
                <c:pt idx="14">
                  <c:v>0.50859063000000004</c:v>
                </c:pt>
                <c:pt idx="15">
                  <c:v>0.54685733000000003</c:v>
                </c:pt>
                <c:pt idx="16">
                  <c:v>0.62237529999999996</c:v>
                </c:pt>
                <c:pt idx="17">
                  <c:v>0.58998819999999996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D5D-4D8C-AE82-5AD044993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90"/>
        <c:axId val="1926602752"/>
        <c:axId val="1"/>
      </c:barChart>
      <c:catAx>
        <c:axId val="19266027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926602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946E-48B3-AC6E-393E3BEFB1E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46E-48B3-AC6E-393E3BEFB1E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49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6E-48B3-AC6E-393E3BEFB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accent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4FB-44DE-A98B-FEE3F35974A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accent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4FB-44DE-A98B-FEE3F35974A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</c:v>
                </c:pt>
                <c:pt idx="1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FB-44DE-A98B-FEE3F3597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accent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46E-48B3-AC6E-393E3BEFB1E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accent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46E-48B3-AC6E-393E3BEFB1E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48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6E-48B3-AC6E-393E3BEFB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accent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4FB-44DE-A98B-FEE3F35974A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accent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4FB-44DE-A98B-FEE3F35974A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FB-44DE-A98B-FEE3F3597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accent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46E-48B3-AC6E-393E3BEFB1E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accent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46E-48B3-AC6E-393E3BEFB1E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6E-48B3-AC6E-393E3BEFB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accent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46E-48B3-AC6E-393E3BEFB1E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accent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46E-48B3-AC6E-393E3BEFB1E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6E-48B3-AC6E-393E3BEFB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rgbClr val="9CC09D"/>
            </a:solidFill>
          </c:spPr>
          <c:invertIfNegative val="0"/>
          <c:dLbls>
            <c:dLbl>
              <c:idx val="12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616-4602-BBF2-5E288297E0D3}"/>
                </c:ext>
              </c:extLst>
            </c:dLbl>
            <c:dLbl>
              <c:idx val="13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616-4602-BBF2-5E288297E0D3}"/>
                </c:ext>
              </c:extLst>
            </c:dLbl>
            <c:dLbl>
              <c:idx val="14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616-4602-BBF2-5E288297E0D3}"/>
                </c:ext>
              </c:extLst>
            </c:dLbl>
            <c:dLbl>
              <c:idx val="15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616-4602-BBF2-5E288297E0D3}"/>
                </c:ext>
              </c:extLst>
            </c:dLbl>
            <c:dLbl>
              <c:idx val="16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616-4602-BBF2-5E288297E0D3}"/>
                </c:ext>
              </c:extLst>
            </c:dLbl>
            <c:dLbl>
              <c:idx val="17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616-4602-BBF2-5E288297E0D3}"/>
                </c:ext>
              </c:extLst>
            </c:dLbl>
            <c:dLbl>
              <c:idx val="19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616-4602-BBF2-5E288297E0D3}"/>
                </c:ext>
              </c:extLst>
            </c:dLbl>
            <c:dLbl>
              <c:idx val="20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616-4602-BBF2-5E288297E0D3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'ocu ac'!$A$2:$A$18</c:f>
              <c:strCache>
                <c:ptCount val="17"/>
                <c:pt idx="0">
                  <c:v>999.md</c:v>
                </c:pt>
                <c:pt idx="1">
                  <c:v>agora.md</c:v>
                </c:pt>
                <c:pt idx="2">
                  <c:v>diez.md</c:v>
                </c:pt>
                <c:pt idx="3">
                  <c:v>esp.md</c:v>
                </c:pt>
                <c:pt idx="4">
                  <c:v>makler.md</c:v>
                </c:pt>
                <c:pt idx="5">
                  <c:v>meteofor.md</c:v>
                </c:pt>
                <c:pt idx="6">
                  <c:v>moldova.org</c:v>
                </c:pt>
                <c:pt idx="7">
                  <c:v>newsmaker.md</c:v>
                </c:pt>
                <c:pt idx="8">
                  <c:v>noi.md</c:v>
                </c:pt>
                <c:pt idx="9">
                  <c:v>perfecte.md</c:v>
                </c:pt>
                <c:pt idx="10">
                  <c:v>point.md</c:v>
                </c:pt>
                <c:pt idx="11">
                  <c:v>protv.md</c:v>
                </c:pt>
                <c:pt idx="12">
                  <c:v>stiri.md</c:v>
                </c:pt>
                <c:pt idx="13">
                  <c:v>stiripesurse.md</c:v>
                </c:pt>
                <c:pt idx="14">
                  <c:v>tv8.md</c:v>
                </c:pt>
                <c:pt idx="15">
                  <c:v>unimedia.md</c:v>
                </c:pt>
                <c:pt idx="16">
                  <c:v>zdg.md</c:v>
                </c:pt>
              </c:strCache>
            </c:strRef>
          </c:cat>
          <c:val>
            <c:numRef>
              <c:f>'ocu ac'!$B$2:$B$18</c:f>
              <c:numCache>
                <c:formatCode>0%</c:formatCode>
                <c:ptCount val="17"/>
                <c:pt idx="0">
                  <c:v>0.21141253298885077</c:v>
                </c:pt>
                <c:pt idx="1">
                  <c:v>0.11399902830084027</c:v>
                </c:pt>
                <c:pt idx="2">
                  <c:v>0.10879660061775048</c:v>
                </c:pt>
                <c:pt idx="3">
                  <c:v>9.9571265910687656E-2</c:v>
                </c:pt>
                <c:pt idx="4">
                  <c:v>0.19558722720476723</c:v>
                </c:pt>
                <c:pt idx="5">
                  <c:v>0.10370838822004103</c:v>
                </c:pt>
                <c:pt idx="6">
                  <c:v>9.381239634742998E-2</c:v>
                </c:pt>
                <c:pt idx="7">
                  <c:v>9.7513667546971272E-2</c:v>
                </c:pt>
                <c:pt idx="8">
                  <c:v>8.8109650726940034E-2</c:v>
                </c:pt>
                <c:pt idx="9">
                  <c:v>9.6154193564118917E-2</c:v>
                </c:pt>
                <c:pt idx="10">
                  <c:v>0.10710368561535868</c:v>
                </c:pt>
                <c:pt idx="11">
                  <c:v>0.17094109321588849</c:v>
                </c:pt>
                <c:pt idx="12">
                  <c:v>0.13838165113621881</c:v>
                </c:pt>
                <c:pt idx="13">
                  <c:v>5.9259264311111136E-2</c:v>
                </c:pt>
                <c:pt idx="14">
                  <c:v>0.12156815060055279</c:v>
                </c:pt>
                <c:pt idx="15">
                  <c:v>8.6072761598909947E-2</c:v>
                </c:pt>
                <c:pt idx="16">
                  <c:v>0.10575771207468349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16-4602-BBF2-5E288297E0D3}"/>
            </c:ext>
          </c:extLst>
        </c:ser>
        <c:ser>
          <c:idx val="1"/>
          <c:order val="1"/>
          <c:spPr>
            <a:solidFill>
              <a:srgbClr val="EABE37"/>
            </a:solidFill>
          </c:spPr>
          <c:invertIfNegative val="0"/>
          <c:dLbls>
            <c:dLbl>
              <c:idx val="10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616-4602-BBF2-5E288297E0D3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'ocu ac'!$A$2:$A$18</c:f>
              <c:strCache>
                <c:ptCount val="17"/>
                <c:pt idx="0">
                  <c:v>999.md</c:v>
                </c:pt>
                <c:pt idx="1">
                  <c:v>agora.md</c:v>
                </c:pt>
                <c:pt idx="2">
                  <c:v>diez.md</c:v>
                </c:pt>
                <c:pt idx="3">
                  <c:v>esp.md</c:v>
                </c:pt>
                <c:pt idx="4">
                  <c:v>makler.md</c:v>
                </c:pt>
                <c:pt idx="5">
                  <c:v>meteofor.md</c:v>
                </c:pt>
                <c:pt idx="6">
                  <c:v>moldova.org</c:v>
                </c:pt>
                <c:pt idx="7">
                  <c:v>newsmaker.md</c:v>
                </c:pt>
                <c:pt idx="8">
                  <c:v>noi.md</c:v>
                </c:pt>
                <c:pt idx="9">
                  <c:v>perfecte.md</c:v>
                </c:pt>
                <c:pt idx="10">
                  <c:v>point.md</c:v>
                </c:pt>
                <c:pt idx="11">
                  <c:v>protv.md</c:v>
                </c:pt>
                <c:pt idx="12">
                  <c:v>stiri.md</c:v>
                </c:pt>
                <c:pt idx="13">
                  <c:v>stiripesurse.md</c:v>
                </c:pt>
                <c:pt idx="14">
                  <c:v>tv8.md</c:v>
                </c:pt>
                <c:pt idx="15">
                  <c:v>unimedia.md</c:v>
                </c:pt>
                <c:pt idx="16">
                  <c:v>zdg.md</c:v>
                </c:pt>
              </c:strCache>
            </c:strRef>
          </c:cat>
          <c:val>
            <c:numRef>
              <c:f>'ocu ac'!$C$2:$C$18</c:f>
              <c:numCache>
                <c:formatCode>0%</c:formatCode>
                <c:ptCount val="17"/>
                <c:pt idx="0">
                  <c:v>0.1574649753282712</c:v>
                </c:pt>
                <c:pt idx="1">
                  <c:v>0.16323596690821451</c:v>
                </c:pt>
                <c:pt idx="2">
                  <c:v>0.2011670555665368</c:v>
                </c:pt>
                <c:pt idx="3">
                  <c:v>0.23568649725677734</c:v>
                </c:pt>
                <c:pt idx="4">
                  <c:v>0.16468334361605999</c:v>
                </c:pt>
                <c:pt idx="5">
                  <c:v>0.23664831617108134</c:v>
                </c:pt>
                <c:pt idx="6">
                  <c:v>0.22447967830754079</c:v>
                </c:pt>
                <c:pt idx="7">
                  <c:v>0.22365609195149899</c:v>
                </c:pt>
                <c:pt idx="8">
                  <c:v>0.24457153050372574</c:v>
                </c:pt>
                <c:pt idx="9">
                  <c:v>0.17111739552881861</c:v>
                </c:pt>
                <c:pt idx="10">
                  <c:v>0.2204478400783178</c:v>
                </c:pt>
                <c:pt idx="11">
                  <c:v>0.15768835262960065</c:v>
                </c:pt>
                <c:pt idx="12">
                  <c:v>0.18654889387243578</c:v>
                </c:pt>
                <c:pt idx="13">
                  <c:v>0.47407407182222222</c:v>
                </c:pt>
                <c:pt idx="14">
                  <c:v>0.19579691564172352</c:v>
                </c:pt>
                <c:pt idx="15">
                  <c:v>0.19558855590611368</c:v>
                </c:pt>
                <c:pt idx="16">
                  <c:v>0.24462914163583285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616-4602-BBF2-5E288297E0D3}"/>
            </c:ext>
          </c:extLst>
        </c:ser>
        <c:ser>
          <c:idx val="2"/>
          <c:order val="2"/>
          <c:invertIfNegative val="0"/>
          <c:dLbls>
            <c:dLbl>
              <c:idx val="7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1616-4602-BBF2-5E288297E0D3}"/>
                </c:ext>
              </c:extLst>
            </c:dLbl>
            <c:dLbl>
              <c:idx val="20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1616-4602-BBF2-5E288297E0D3}"/>
                </c:ext>
              </c:extLst>
            </c:dLbl>
            <c:dLbl>
              <c:idx val="25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1616-4602-BBF2-5E288297E0D3}"/>
                </c:ext>
              </c:extLst>
            </c:dLbl>
            <c:dLbl>
              <c:idx val="28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1616-4602-BBF2-5E288297E0D3}"/>
                </c:ext>
              </c:extLst>
            </c:dLbl>
            <c:dLbl>
              <c:idx val="29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1616-4602-BBF2-5E288297E0D3}"/>
                </c:ext>
              </c:extLst>
            </c:dLbl>
            <c:dLbl>
              <c:idx val="30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1616-4602-BBF2-5E288297E0D3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'ocu ac'!$A$2:$A$18</c:f>
              <c:strCache>
                <c:ptCount val="17"/>
                <c:pt idx="0">
                  <c:v>999.md</c:v>
                </c:pt>
                <c:pt idx="1">
                  <c:v>agora.md</c:v>
                </c:pt>
                <c:pt idx="2">
                  <c:v>diez.md</c:v>
                </c:pt>
                <c:pt idx="3">
                  <c:v>esp.md</c:v>
                </c:pt>
                <c:pt idx="4">
                  <c:v>makler.md</c:v>
                </c:pt>
                <c:pt idx="5">
                  <c:v>meteofor.md</c:v>
                </c:pt>
                <c:pt idx="6">
                  <c:v>moldova.org</c:v>
                </c:pt>
                <c:pt idx="7">
                  <c:v>newsmaker.md</c:v>
                </c:pt>
                <c:pt idx="8">
                  <c:v>noi.md</c:v>
                </c:pt>
                <c:pt idx="9">
                  <c:v>perfecte.md</c:v>
                </c:pt>
                <c:pt idx="10">
                  <c:v>point.md</c:v>
                </c:pt>
                <c:pt idx="11">
                  <c:v>protv.md</c:v>
                </c:pt>
                <c:pt idx="12">
                  <c:v>stiri.md</c:v>
                </c:pt>
                <c:pt idx="13">
                  <c:v>stiripesurse.md</c:v>
                </c:pt>
                <c:pt idx="14">
                  <c:v>tv8.md</c:v>
                </c:pt>
                <c:pt idx="15">
                  <c:v>unimedia.md</c:v>
                </c:pt>
                <c:pt idx="16">
                  <c:v>zdg.md</c:v>
                </c:pt>
              </c:strCache>
            </c:strRef>
          </c:cat>
          <c:val>
            <c:numRef>
              <c:f>'ocu ac'!$D$2:$D$18</c:f>
              <c:numCache>
                <c:formatCode>0%</c:formatCode>
                <c:ptCount val="17"/>
                <c:pt idx="0">
                  <c:v>0.40690610789835269</c:v>
                </c:pt>
                <c:pt idx="1">
                  <c:v>0.49281291676872202</c:v>
                </c:pt>
                <c:pt idx="2">
                  <c:v>0.5023843322261321</c:v>
                </c:pt>
                <c:pt idx="3">
                  <c:v>0.43290564126863151</c:v>
                </c:pt>
                <c:pt idx="4">
                  <c:v>0.43897245351373138</c:v>
                </c:pt>
                <c:pt idx="5">
                  <c:v>0.41093603229970843</c:v>
                </c:pt>
                <c:pt idx="6">
                  <c:v>0.43220716517710067</c:v>
                </c:pt>
                <c:pt idx="7">
                  <c:v>0.44359922261990925</c:v>
                </c:pt>
                <c:pt idx="8">
                  <c:v>0.45921267786334385</c:v>
                </c:pt>
                <c:pt idx="9">
                  <c:v>0.50805442278274948</c:v>
                </c:pt>
                <c:pt idx="10">
                  <c:v>0.43001114966120801</c:v>
                </c:pt>
                <c:pt idx="11">
                  <c:v>0.48036367988109163</c:v>
                </c:pt>
                <c:pt idx="12">
                  <c:v>0.43803855356457527</c:v>
                </c:pt>
                <c:pt idx="13">
                  <c:v>0.35555555386666665</c:v>
                </c:pt>
                <c:pt idx="14">
                  <c:v>0.45867567133739184</c:v>
                </c:pt>
                <c:pt idx="15">
                  <c:v>0.50138242054091231</c:v>
                </c:pt>
                <c:pt idx="16">
                  <c:v>0.44617606030282808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616-4602-BBF2-5E288297E0D3}"/>
            </c:ext>
          </c:extLst>
        </c:ser>
        <c:ser>
          <c:idx val="3"/>
          <c:order val="3"/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1616-4602-BBF2-5E288297E0D3}"/>
                </c:ext>
              </c:extLst>
            </c:dLbl>
            <c:dLbl>
              <c:idx val="9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1616-4602-BBF2-5E288297E0D3}"/>
                </c:ext>
              </c:extLst>
            </c:dLbl>
            <c:dLbl>
              <c:idx val="10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1616-4602-BBF2-5E288297E0D3}"/>
                </c:ext>
              </c:extLst>
            </c:dLbl>
            <c:dLbl>
              <c:idx val="12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1616-4602-BBF2-5E288297E0D3}"/>
                </c:ext>
              </c:extLst>
            </c:dLbl>
            <c:dLbl>
              <c:idx val="20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1616-4602-BBF2-5E288297E0D3}"/>
                </c:ext>
              </c:extLst>
            </c:dLbl>
            <c:dLbl>
              <c:idx val="22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1616-4602-BBF2-5E288297E0D3}"/>
                </c:ext>
              </c:extLst>
            </c:dLbl>
            <c:dLbl>
              <c:idx val="29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1616-4602-BBF2-5E288297E0D3}"/>
                </c:ext>
              </c:extLst>
            </c:dLbl>
            <c:dLbl>
              <c:idx val="30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1616-4602-BBF2-5E288297E0D3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'ocu ac'!$A$2:$A$18</c:f>
              <c:strCache>
                <c:ptCount val="17"/>
                <c:pt idx="0">
                  <c:v>999.md</c:v>
                </c:pt>
                <c:pt idx="1">
                  <c:v>agora.md</c:v>
                </c:pt>
                <c:pt idx="2">
                  <c:v>diez.md</c:v>
                </c:pt>
                <c:pt idx="3">
                  <c:v>esp.md</c:v>
                </c:pt>
                <c:pt idx="4">
                  <c:v>makler.md</c:v>
                </c:pt>
                <c:pt idx="5">
                  <c:v>meteofor.md</c:v>
                </c:pt>
                <c:pt idx="6">
                  <c:v>moldova.org</c:v>
                </c:pt>
                <c:pt idx="7">
                  <c:v>newsmaker.md</c:v>
                </c:pt>
                <c:pt idx="8">
                  <c:v>noi.md</c:v>
                </c:pt>
                <c:pt idx="9">
                  <c:v>perfecte.md</c:v>
                </c:pt>
                <c:pt idx="10">
                  <c:v>point.md</c:v>
                </c:pt>
                <c:pt idx="11">
                  <c:v>protv.md</c:v>
                </c:pt>
                <c:pt idx="12">
                  <c:v>stiri.md</c:v>
                </c:pt>
                <c:pt idx="13">
                  <c:v>stiripesurse.md</c:v>
                </c:pt>
                <c:pt idx="14">
                  <c:v>tv8.md</c:v>
                </c:pt>
                <c:pt idx="15">
                  <c:v>unimedia.md</c:v>
                </c:pt>
                <c:pt idx="16">
                  <c:v>zdg.md</c:v>
                </c:pt>
              </c:strCache>
            </c:strRef>
          </c:cat>
          <c:val>
            <c:numRef>
              <c:f>'ocu ac'!$E$2:$E$18</c:f>
              <c:numCache>
                <c:formatCode>0%</c:formatCode>
                <c:ptCount val="17"/>
                <c:pt idx="0">
                  <c:v>0.14000000000000001</c:v>
                </c:pt>
                <c:pt idx="1">
                  <c:v>0.1</c:v>
                </c:pt>
                <c:pt idx="2">
                  <c:v>0.08</c:v>
                </c:pt>
                <c:pt idx="3">
                  <c:v>0.11</c:v>
                </c:pt>
                <c:pt idx="4">
                  <c:v>0.12</c:v>
                </c:pt>
                <c:pt idx="5">
                  <c:v>0.12</c:v>
                </c:pt>
                <c:pt idx="6">
                  <c:v>0.12</c:v>
                </c:pt>
                <c:pt idx="7">
                  <c:v>0.1</c:v>
                </c:pt>
                <c:pt idx="8">
                  <c:v>0.1</c:v>
                </c:pt>
                <c:pt idx="9">
                  <c:v>0.09</c:v>
                </c:pt>
                <c:pt idx="10">
                  <c:v>0.13</c:v>
                </c:pt>
                <c:pt idx="11">
                  <c:v>0.1</c:v>
                </c:pt>
                <c:pt idx="12">
                  <c:v>0.12</c:v>
                </c:pt>
                <c:pt idx="13">
                  <c:v>0.11</c:v>
                </c:pt>
                <c:pt idx="14">
                  <c:v>0.1</c:v>
                </c:pt>
                <c:pt idx="15">
                  <c:v>0.1</c:v>
                </c:pt>
                <c:pt idx="16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1616-4602-BBF2-5E288297E0D3}"/>
            </c:ext>
          </c:extLst>
        </c:ser>
        <c:ser>
          <c:idx val="4"/>
          <c:order val="4"/>
          <c:invertIfNegative val="0"/>
          <c:dLbls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616-4602-BBF2-5E288297E0D3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'ocu ac'!$A$2:$A$18</c:f>
              <c:strCache>
                <c:ptCount val="17"/>
                <c:pt idx="0">
                  <c:v>999.md</c:v>
                </c:pt>
                <c:pt idx="1">
                  <c:v>agora.md</c:v>
                </c:pt>
                <c:pt idx="2">
                  <c:v>diez.md</c:v>
                </c:pt>
                <c:pt idx="3">
                  <c:v>esp.md</c:v>
                </c:pt>
                <c:pt idx="4">
                  <c:v>makler.md</c:v>
                </c:pt>
                <c:pt idx="5">
                  <c:v>meteofor.md</c:v>
                </c:pt>
                <c:pt idx="6">
                  <c:v>moldova.org</c:v>
                </c:pt>
                <c:pt idx="7">
                  <c:v>newsmaker.md</c:v>
                </c:pt>
                <c:pt idx="8">
                  <c:v>noi.md</c:v>
                </c:pt>
                <c:pt idx="9">
                  <c:v>perfecte.md</c:v>
                </c:pt>
                <c:pt idx="10">
                  <c:v>point.md</c:v>
                </c:pt>
                <c:pt idx="11">
                  <c:v>protv.md</c:v>
                </c:pt>
                <c:pt idx="12">
                  <c:v>stiri.md</c:v>
                </c:pt>
                <c:pt idx="13">
                  <c:v>stiripesurse.md</c:v>
                </c:pt>
                <c:pt idx="14">
                  <c:v>tv8.md</c:v>
                </c:pt>
                <c:pt idx="15">
                  <c:v>unimedia.md</c:v>
                </c:pt>
                <c:pt idx="16">
                  <c:v>zdg.md</c:v>
                </c:pt>
              </c:strCache>
            </c:strRef>
          </c:cat>
          <c:val>
            <c:numRef>
              <c:f>'ocu ac'!$F$2:$F$18</c:f>
              <c:numCache>
                <c:formatCode>0%</c:formatCode>
                <c:ptCount val="17"/>
                <c:pt idx="0">
                  <c:v>8.6581415395903333E-2</c:v>
                </c:pt>
                <c:pt idx="1">
                  <c:v>0.13085491320326909</c:v>
                </c:pt>
                <c:pt idx="2">
                  <c:v>0.10111685367927956</c:v>
                </c:pt>
                <c:pt idx="3">
                  <c:v>0.11407048603861181</c:v>
                </c:pt>
                <c:pt idx="4">
                  <c:v>8.3234450270230659E-2</c:v>
                </c:pt>
                <c:pt idx="5">
                  <c:v>0.12861873570731766</c:v>
                </c:pt>
                <c:pt idx="6">
                  <c:v>0.13066728196011079</c:v>
                </c:pt>
                <c:pt idx="7">
                  <c:v>0.13132100888734455</c:v>
                </c:pt>
                <c:pt idx="8">
                  <c:v>0.11131409279556037</c:v>
                </c:pt>
                <c:pt idx="9">
                  <c:v>0.13853620857066043</c:v>
                </c:pt>
                <c:pt idx="10">
                  <c:v>0.11639180891101301</c:v>
                </c:pt>
                <c:pt idx="11">
                  <c:v>0.10314085705380736</c:v>
                </c:pt>
                <c:pt idx="12">
                  <c:v>0.11435469556142072</c:v>
                </c:pt>
                <c:pt idx="14">
                  <c:v>0.12213424181436568</c:v>
                </c:pt>
                <c:pt idx="15">
                  <c:v>0.11388263762155051</c:v>
                </c:pt>
                <c:pt idx="16">
                  <c:v>0.11893445010372279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1616-4602-BBF2-5E288297E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90"/>
        <c:axId val="1926604752"/>
        <c:axId val="1"/>
      </c:barChart>
      <c:catAx>
        <c:axId val="19266047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926604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rgbClr val="9CC09D"/>
            </a:solidFill>
          </c:spPr>
          <c:invertIfNegative val="0"/>
          <c:dLbls>
            <c:dLbl>
              <c:idx val="12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623-4FC4-8E90-01CAC6037907}"/>
                </c:ext>
              </c:extLst>
            </c:dLbl>
            <c:dLbl>
              <c:idx val="13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623-4FC4-8E90-01CAC6037907}"/>
                </c:ext>
              </c:extLst>
            </c:dLbl>
            <c:dLbl>
              <c:idx val="14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623-4FC4-8E90-01CAC6037907}"/>
                </c:ext>
              </c:extLst>
            </c:dLbl>
            <c:dLbl>
              <c:idx val="15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623-4FC4-8E90-01CAC6037907}"/>
                </c:ext>
              </c:extLst>
            </c:dLbl>
            <c:dLbl>
              <c:idx val="16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623-4FC4-8E90-01CAC6037907}"/>
                </c:ext>
              </c:extLst>
            </c:dLbl>
            <c:dLbl>
              <c:idx val="17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623-4FC4-8E90-01CAC6037907}"/>
                </c:ext>
              </c:extLst>
            </c:dLbl>
            <c:dLbl>
              <c:idx val="19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B623-4FC4-8E90-01CAC6037907}"/>
                </c:ext>
              </c:extLst>
            </c:dLbl>
            <c:dLbl>
              <c:idx val="20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623-4FC4-8E90-01CAC6037907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'ocu tc'!$A$2:$A$18</c:f>
              <c:strCache>
                <c:ptCount val="17"/>
                <c:pt idx="0">
                  <c:v>999.md</c:v>
                </c:pt>
                <c:pt idx="1">
                  <c:v>agora.md</c:v>
                </c:pt>
                <c:pt idx="2">
                  <c:v>diez.md</c:v>
                </c:pt>
                <c:pt idx="3">
                  <c:v>esp.md</c:v>
                </c:pt>
                <c:pt idx="4">
                  <c:v>makler.md</c:v>
                </c:pt>
                <c:pt idx="5">
                  <c:v>meteofor.md</c:v>
                </c:pt>
                <c:pt idx="6">
                  <c:v>moldova.org</c:v>
                </c:pt>
                <c:pt idx="7">
                  <c:v>newsmaker.md</c:v>
                </c:pt>
                <c:pt idx="8">
                  <c:v>noi.md</c:v>
                </c:pt>
                <c:pt idx="9">
                  <c:v>perfecte.md</c:v>
                </c:pt>
                <c:pt idx="10">
                  <c:v>point.md</c:v>
                </c:pt>
                <c:pt idx="11">
                  <c:v>protv.md</c:v>
                </c:pt>
                <c:pt idx="12">
                  <c:v>stiri.md</c:v>
                </c:pt>
                <c:pt idx="13">
                  <c:v>stiripesurse.md</c:v>
                </c:pt>
                <c:pt idx="14">
                  <c:v>tv8.md</c:v>
                </c:pt>
                <c:pt idx="15">
                  <c:v>unimedia.md</c:v>
                </c:pt>
                <c:pt idx="16">
                  <c:v>zdg.md</c:v>
                </c:pt>
              </c:strCache>
            </c:strRef>
          </c:cat>
          <c:val>
            <c:numRef>
              <c:f>'ocu tc'!$B$2:$B$18</c:f>
              <c:numCache>
                <c:formatCode>0%</c:formatCode>
                <c:ptCount val="17"/>
                <c:pt idx="0">
                  <c:v>0.17861601938552624</c:v>
                </c:pt>
                <c:pt idx="1">
                  <c:v>7.8654112729492687E-2</c:v>
                </c:pt>
                <c:pt idx="2">
                  <c:v>6.093183181128467E-2</c:v>
                </c:pt>
                <c:pt idx="3">
                  <c:v>5.9287447890773226E-2</c:v>
                </c:pt>
                <c:pt idx="4">
                  <c:v>0.1121338163522483</c:v>
                </c:pt>
                <c:pt idx="5">
                  <c:v>2.9986656629963863E-2</c:v>
                </c:pt>
                <c:pt idx="6">
                  <c:v>2.7742461744653051E-2</c:v>
                </c:pt>
                <c:pt idx="7">
                  <c:v>3.335526699065508E-2</c:v>
                </c:pt>
                <c:pt idx="8">
                  <c:v>1.5196605248443563E-2</c:v>
                </c:pt>
                <c:pt idx="9">
                  <c:v>2.2644376509467781E-2</c:v>
                </c:pt>
                <c:pt idx="10">
                  <c:v>4.455980601427198E-2</c:v>
                </c:pt>
                <c:pt idx="11">
                  <c:v>0.1180597780589753</c:v>
                </c:pt>
                <c:pt idx="12">
                  <c:v>4.8641254193176935E-2</c:v>
                </c:pt>
                <c:pt idx="13">
                  <c:v>0.04</c:v>
                </c:pt>
                <c:pt idx="14">
                  <c:v>5.8226566851102002E-2</c:v>
                </c:pt>
                <c:pt idx="15">
                  <c:v>3.0170542108125954E-2</c:v>
                </c:pt>
                <c:pt idx="16">
                  <c:v>6.4133518375026274E-2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623-4FC4-8E90-01CAC6037907}"/>
            </c:ext>
          </c:extLst>
        </c:ser>
        <c:ser>
          <c:idx val="1"/>
          <c:order val="1"/>
          <c:spPr>
            <a:solidFill>
              <a:srgbClr val="EABE37"/>
            </a:solidFill>
          </c:spPr>
          <c:invertIfNegative val="0"/>
          <c:dLbls>
            <c:dLbl>
              <c:idx val="10"/>
              <c:spPr/>
              <c:txPr>
                <a:bodyPr anchorCtr="0"/>
                <a:lstStyle/>
                <a:p>
                  <a:pPr algn="ctr"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623-4FC4-8E90-01CAC6037907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'ocu tc'!$A$2:$A$18</c:f>
              <c:strCache>
                <c:ptCount val="17"/>
                <c:pt idx="0">
                  <c:v>999.md</c:v>
                </c:pt>
                <c:pt idx="1">
                  <c:v>agora.md</c:v>
                </c:pt>
                <c:pt idx="2">
                  <c:v>diez.md</c:v>
                </c:pt>
                <c:pt idx="3">
                  <c:v>esp.md</c:v>
                </c:pt>
                <c:pt idx="4">
                  <c:v>makler.md</c:v>
                </c:pt>
                <c:pt idx="5">
                  <c:v>meteofor.md</c:v>
                </c:pt>
                <c:pt idx="6">
                  <c:v>moldova.org</c:v>
                </c:pt>
                <c:pt idx="7">
                  <c:v>newsmaker.md</c:v>
                </c:pt>
                <c:pt idx="8">
                  <c:v>noi.md</c:v>
                </c:pt>
                <c:pt idx="9">
                  <c:v>perfecte.md</c:v>
                </c:pt>
                <c:pt idx="10">
                  <c:v>point.md</c:v>
                </c:pt>
                <c:pt idx="11">
                  <c:v>protv.md</c:v>
                </c:pt>
                <c:pt idx="12">
                  <c:v>stiri.md</c:v>
                </c:pt>
                <c:pt idx="13">
                  <c:v>stiripesurse.md</c:v>
                </c:pt>
                <c:pt idx="14">
                  <c:v>tv8.md</c:v>
                </c:pt>
                <c:pt idx="15">
                  <c:v>unimedia.md</c:v>
                </c:pt>
                <c:pt idx="16">
                  <c:v>zdg.md</c:v>
                </c:pt>
              </c:strCache>
            </c:strRef>
          </c:cat>
          <c:val>
            <c:numRef>
              <c:f>'ocu tc'!$C$2:$C$18</c:f>
              <c:numCache>
                <c:formatCode>0%</c:formatCode>
                <c:ptCount val="17"/>
                <c:pt idx="0">
                  <c:v>0.16338333543729969</c:v>
                </c:pt>
                <c:pt idx="1">
                  <c:v>0.210561199365979</c:v>
                </c:pt>
                <c:pt idx="2">
                  <c:v>0.1838330872174688</c:v>
                </c:pt>
                <c:pt idx="3">
                  <c:v>0.2477445770622812</c:v>
                </c:pt>
                <c:pt idx="4">
                  <c:v>0.22461016115088089</c:v>
                </c:pt>
                <c:pt idx="5">
                  <c:v>0.38105115472448298</c:v>
                </c:pt>
                <c:pt idx="6">
                  <c:v>0.39043082205929003</c:v>
                </c:pt>
                <c:pt idx="7">
                  <c:v>0.26559528506981772</c:v>
                </c:pt>
                <c:pt idx="8">
                  <c:v>0.32353716348462985</c:v>
                </c:pt>
                <c:pt idx="9">
                  <c:v>0.1769891362983175</c:v>
                </c:pt>
                <c:pt idx="10">
                  <c:v>0.29647892355531336</c:v>
                </c:pt>
                <c:pt idx="11">
                  <c:v>0.12207011818452726</c:v>
                </c:pt>
                <c:pt idx="12">
                  <c:v>0.31836659152923624</c:v>
                </c:pt>
                <c:pt idx="13">
                  <c:v>0.48</c:v>
                </c:pt>
                <c:pt idx="14">
                  <c:v>0.22795476358767841</c:v>
                </c:pt>
                <c:pt idx="15">
                  <c:v>0.25127808675647273</c:v>
                </c:pt>
                <c:pt idx="16">
                  <c:v>0.30581100846282427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623-4FC4-8E90-01CAC6037907}"/>
            </c:ext>
          </c:extLst>
        </c:ser>
        <c:ser>
          <c:idx val="2"/>
          <c:order val="2"/>
          <c:invertIfNegative val="0"/>
          <c:dLbls>
            <c:dLbl>
              <c:idx val="7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623-4FC4-8E90-01CAC6037907}"/>
                </c:ext>
              </c:extLst>
            </c:dLbl>
            <c:dLbl>
              <c:idx val="20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B623-4FC4-8E90-01CAC6037907}"/>
                </c:ext>
              </c:extLst>
            </c:dLbl>
            <c:dLbl>
              <c:idx val="25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B623-4FC4-8E90-01CAC6037907}"/>
                </c:ext>
              </c:extLst>
            </c:dLbl>
            <c:dLbl>
              <c:idx val="28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B623-4FC4-8E90-01CAC6037907}"/>
                </c:ext>
              </c:extLst>
            </c:dLbl>
            <c:dLbl>
              <c:idx val="29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623-4FC4-8E90-01CAC6037907}"/>
                </c:ext>
              </c:extLst>
            </c:dLbl>
            <c:dLbl>
              <c:idx val="30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B623-4FC4-8E90-01CAC6037907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'ocu tc'!$A$2:$A$18</c:f>
              <c:strCache>
                <c:ptCount val="17"/>
                <c:pt idx="0">
                  <c:v>999.md</c:v>
                </c:pt>
                <c:pt idx="1">
                  <c:v>agora.md</c:v>
                </c:pt>
                <c:pt idx="2">
                  <c:v>diez.md</c:v>
                </c:pt>
                <c:pt idx="3">
                  <c:v>esp.md</c:v>
                </c:pt>
                <c:pt idx="4">
                  <c:v>makler.md</c:v>
                </c:pt>
                <c:pt idx="5">
                  <c:v>meteofor.md</c:v>
                </c:pt>
                <c:pt idx="6">
                  <c:v>moldova.org</c:v>
                </c:pt>
                <c:pt idx="7">
                  <c:v>newsmaker.md</c:v>
                </c:pt>
                <c:pt idx="8">
                  <c:v>noi.md</c:v>
                </c:pt>
                <c:pt idx="9">
                  <c:v>perfecte.md</c:v>
                </c:pt>
                <c:pt idx="10">
                  <c:v>point.md</c:v>
                </c:pt>
                <c:pt idx="11">
                  <c:v>protv.md</c:v>
                </c:pt>
                <c:pt idx="12">
                  <c:v>stiri.md</c:v>
                </c:pt>
                <c:pt idx="13">
                  <c:v>stiripesurse.md</c:v>
                </c:pt>
                <c:pt idx="14">
                  <c:v>tv8.md</c:v>
                </c:pt>
                <c:pt idx="15">
                  <c:v>unimedia.md</c:v>
                </c:pt>
                <c:pt idx="16">
                  <c:v>zdg.md</c:v>
                </c:pt>
              </c:strCache>
            </c:strRef>
          </c:cat>
          <c:val>
            <c:numRef>
              <c:f>'ocu tc'!$D$2:$D$18</c:f>
              <c:numCache>
                <c:formatCode>0%</c:formatCode>
                <c:ptCount val="17"/>
                <c:pt idx="0">
                  <c:v>0.44163430453998875</c:v>
                </c:pt>
                <c:pt idx="1">
                  <c:v>0.39839926013158339</c:v>
                </c:pt>
                <c:pt idx="2">
                  <c:v>0.53477711397426897</c:v>
                </c:pt>
                <c:pt idx="3">
                  <c:v>0.40778910222514797</c:v>
                </c:pt>
                <c:pt idx="4">
                  <c:v>0.44285009326923824</c:v>
                </c:pt>
                <c:pt idx="5">
                  <c:v>0.38064521137220642</c:v>
                </c:pt>
                <c:pt idx="6">
                  <c:v>0.39578147031014699</c:v>
                </c:pt>
                <c:pt idx="7">
                  <c:v>0.44259863819311829</c:v>
                </c:pt>
                <c:pt idx="8">
                  <c:v>0.35128757229534346</c:v>
                </c:pt>
                <c:pt idx="9">
                  <c:v>0.56425657522198003</c:v>
                </c:pt>
                <c:pt idx="10">
                  <c:v>0.39506020290118915</c:v>
                </c:pt>
                <c:pt idx="11">
                  <c:v>0.51825475050032432</c:v>
                </c:pt>
                <c:pt idx="12">
                  <c:v>0.41167797651984966</c:v>
                </c:pt>
                <c:pt idx="13">
                  <c:v>0.32</c:v>
                </c:pt>
                <c:pt idx="14">
                  <c:v>0.47412906645406022</c:v>
                </c:pt>
                <c:pt idx="15">
                  <c:v>0.53307796520224782</c:v>
                </c:pt>
                <c:pt idx="16">
                  <c:v>0.44064104657304815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623-4FC4-8E90-01CAC6037907}"/>
            </c:ext>
          </c:extLst>
        </c:ser>
        <c:ser>
          <c:idx val="3"/>
          <c:order val="3"/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B623-4FC4-8E90-01CAC6037907}"/>
                </c:ext>
              </c:extLst>
            </c:dLbl>
            <c:dLbl>
              <c:idx val="9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B623-4FC4-8E90-01CAC6037907}"/>
                </c:ext>
              </c:extLst>
            </c:dLbl>
            <c:dLbl>
              <c:idx val="10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B623-4FC4-8E90-01CAC6037907}"/>
                </c:ext>
              </c:extLst>
            </c:dLbl>
            <c:dLbl>
              <c:idx val="12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B623-4FC4-8E90-01CAC6037907}"/>
                </c:ext>
              </c:extLst>
            </c:dLbl>
            <c:dLbl>
              <c:idx val="20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B623-4FC4-8E90-01CAC6037907}"/>
                </c:ext>
              </c:extLst>
            </c:dLbl>
            <c:dLbl>
              <c:idx val="22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B623-4FC4-8E90-01CAC6037907}"/>
                </c:ext>
              </c:extLst>
            </c:dLbl>
            <c:dLbl>
              <c:idx val="29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B623-4FC4-8E90-01CAC6037907}"/>
                </c:ext>
              </c:extLst>
            </c:dLbl>
            <c:dLbl>
              <c:idx val="30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B623-4FC4-8E90-01CAC6037907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'ocu tc'!$A$2:$A$18</c:f>
              <c:strCache>
                <c:ptCount val="17"/>
                <c:pt idx="0">
                  <c:v>999.md</c:v>
                </c:pt>
                <c:pt idx="1">
                  <c:v>agora.md</c:v>
                </c:pt>
                <c:pt idx="2">
                  <c:v>diez.md</c:v>
                </c:pt>
                <c:pt idx="3">
                  <c:v>esp.md</c:v>
                </c:pt>
                <c:pt idx="4">
                  <c:v>makler.md</c:v>
                </c:pt>
                <c:pt idx="5">
                  <c:v>meteofor.md</c:v>
                </c:pt>
                <c:pt idx="6">
                  <c:v>moldova.org</c:v>
                </c:pt>
                <c:pt idx="7">
                  <c:v>newsmaker.md</c:v>
                </c:pt>
                <c:pt idx="8">
                  <c:v>noi.md</c:v>
                </c:pt>
                <c:pt idx="9">
                  <c:v>perfecte.md</c:v>
                </c:pt>
                <c:pt idx="10">
                  <c:v>point.md</c:v>
                </c:pt>
                <c:pt idx="11">
                  <c:v>protv.md</c:v>
                </c:pt>
                <c:pt idx="12">
                  <c:v>stiri.md</c:v>
                </c:pt>
                <c:pt idx="13">
                  <c:v>stiripesurse.md</c:v>
                </c:pt>
                <c:pt idx="14">
                  <c:v>tv8.md</c:v>
                </c:pt>
                <c:pt idx="15">
                  <c:v>unimedia.md</c:v>
                </c:pt>
                <c:pt idx="16">
                  <c:v>zdg.md</c:v>
                </c:pt>
              </c:strCache>
            </c:strRef>
          </c:cat>
          <c:val>
            <c:numRef>
              <c:f>'ocu tc'!$E$2:$E$18</c:f>
              <c:numCache>
                <c:formatCode>0%</c:formatCode>
                <c:ptCount val="17"/>
                <c:pt idx="0">
                  <c:v>0.15</c:v>
                </c:pt>
                <c:pt idx="1">
                  <c:v>0.11</c:v>
                </c:pt>
                <c:pt idx="2">
                  <c:v>0.06</c:v>
                </c:pt>
                <c:pt idx="3">
                  <c:v>0.13</c:v>
                </c:pt>
                <c:pt idx="4">
                  <c:v>0.13</c:v>
                </c:pt>
                <c:pt idx="5">
                  <c:v>0.1</c:v>
                </c:pt>
                <c:pt idx="6">
                  <c:v>7.0000000000000007E-2</c:v>
                </c:pt>
                <c:pt idx="7">
                  <c:v>0.1</c:v>
                </c:pt>
                <c:pt idx="8">
                  <c:v>0.08</c:v>
                </c:pt>
                <c:pt idx="9">
                  <c:v>7.0000000000000007E-2</c:v>
                </c:pt>
                <c:pt idx="10">
                  <c:v>0.12</c:v>
                </c:pt>
                <c:pt idx="11">
                  <c:v>0.11</c:v>
                </c:pt>
                <c:pt idx="12">
                  <c:v>0.12</c:v>
                </c:pt>
                <c:pt idx="13">
                  <c:v>0.16</c:v>
                </c:pt>
                <c:pt idx="14">
                  <c:v>0.08</c:v>
                </c:pt>
                <c:pt idx="15">
                  <c:v>7.0000000000000007E-2</c:v>
                </c:pt>
                <c:pt idx="16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B623-4FC4-8E90-01CAC6037907}"/>
            </c:ext>
          </c:extLst>
        </c:ser>
        <c:ser>
          <c:idx val="4"/>
          <c:order val="4"/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'ocu tc'!$A$2:$A$18</c:f>
              <c:strCache>
                <c:ptCount val="17"/>
                <c:pt idx="0">
                  <c:v>999.md</c:v>
                </c:pt>
                <c:pt idx="1">
                  <c:v>agora.md</c:v>
                </c:pt>
                <c:pt idx="2">
                  <c:v>diez.md</c:v>
                </c:pt>
                <c:pt idx="3">
                  <c:v>esp.md</c:v>
                </c:pt>
                <c:pt idx="4">
                  <c:v>makler.md</c:v>
                </c:pt>
                <c:pt idx="5">
                  <c:v>meteofor.md</c:v>
                </c:pt>
                <c:pt idx="6">
                  <c:v>moldova.org</c:v>
                </c:pt>
                <c:pt idx="7">
                  <c:v>newsmaker.md</c:v>
                </c:pt>
                <c:pt idx="8">
                  <c:v>noi.md</c:v>
                </c:pt>
                <c:pt idx="9">
                  <c:v>perfecte.md</c:v>
                </c:pt>
                <c:pt idx="10">
                  <c:v>point.md</c:v>
                </c:pt>
                <c:pt idx="11">
                  <c:v>protv.md</c:v>
                </c:pt>
                <c:pt idx="12">
                  <c:v>stiri.md</c:v>
                </c:pt>
                <c:pt idx="13">
                  <c:v>stiripesurse.md</c:v>
                </c:pt>
                <c:pt idx="14">
                  <c:v>tv8.md</c:v>
                </c:pt>
                <c:pt idx="15">
                  <c:v>unimedia.md</c:v>
                </c:pt>
                <c:pt idx="16">
                  <c:v>zdg.md</c:v>
                </c:pt>
              </c:strCache>
            </c:strRef>
          </c:cat>
          <c:val>
            <c:numRef>
              <c:f>'ocu tc'!$F$2:$F$18</c:f>
              <c:numCache>
                <c:formatCode>0%</c:formatCode>
                <c:ptCount val="17"/>
                <c:pt idx="0">
                  <c:v>6.7226995062546369E-2</c:v>
                </c:pt>
                <c:pt idx="1">
                  <c:v>0.20326130697059969</c:v>
                </c:pt>
                <c:pt idx="2">
                  <c:v>0.15888814355376774</c:v>
                </c:pt>
                <c:pt idx="3">
                  <c:v>0.15611284667574127</c:v>
                </c:pt>
                <c:pt idx="4">
                  <c:v>8.9895747961133032E-2</c:v>
                </c:pt>
                <c:pt idx="5">
                  <c:v>0.10466242316112292</c:v>
                </c:pt>
                <c:pt idx="6">
                  <c:v>0.11538696382891864</c:v>
                </c:pt>
                <c:pt idx="7">
                  <c:v>0.16058560476129088</c:v>
                </c:pt>
                <c:pt idx="8">
                  <c:v>0.22800550759016308</c:v>
                </c:pt>
                <c:pt idx="9">
                  <c:v>0.16858905439984787</c:v>
                </c:pt>
                <c:pt idx="10">
                  <c:v>0.14634679287101821</c:v>
                </c:pt>
                <c:pt idx="11">
                  <c:v>0.12811846953441328</c:v>
                </c:pt>
                <c:pt idx="12">
                  <c:v>0.10432864696283825</c:v>
                </c:pt>
                <c:pt idx="14">
                  <c:v>0.1565949671210965</c:v>
                </c:pt>
                <c:pt idx="15">
                  <c:v>0.11164513648686074</c:v>
                </c:pt>
                <c:pt idx="16">
                  <c:v>0.13371277561167882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B623-4FC4-8E90-01CAC6037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90"/>
        <c:axId val="1926603152"/>
        <c:axId val="1"/>
      </c:barChart>
      <c:catAx>
        <c:axId val="19266031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926603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rgbClr val="9CC09D"/>
            </a:solidFill>
          </c:spPr>
          <c:invertIfNegative val="0"/>
          <c:dLbls>
            <c:dLbl>
              <c:idx val="12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C93-4347-B496-133500ACC29A}"/>
                </c:ext>
              </c:extLst>
            </c:dLbl>
            <c:dLbl>
              <c:idx val="13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C93-4347-B496-133500ACC29A}"/>
                </c:ext>
              </c:extLst>
            </c:dLbl>
            <c:dLbl>
              <c:idx val="14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C93-4347-B496-133500ACC29A}"/>
                </c:ext>
              </c:extLst>
            </c:dLbl>
            <c:dLbl>
              <c:idx val="15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C93-4347-B496-133500ACC29A}"/>
                </c:ext>
              </c:extLst>
            </c:dLbl>
            <c:dLbl>
              <c:idx val="16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C93-4347-B496-133500ACC29A}"/>
                </c:ext>
              </c:extLst>
            </c:dLbl>
            <c:dLbl>
              <c:idx val="17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C93-4347-B496-133500ACC29A}"/>
                </c:ext>
              </c:extLst>
            </c:dLbl>
            <c:dLbl>
              <c:idx val="19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C93-4347-B496-133500ACC29A}"/>
                </c:ext>
              </c:extLst>
            </c:dLbl>
            <c:dLbl>
              <c:idx val="20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C93-4347-B496-133500ACC29A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'ocu vc'!$A$2:$A$18</c:f>
              <c:strCache>
                <c:ptCount val="17"/>
                <c:pt idx="0">
                  <c:v>999.md</c:v>
                </c:pt>
                <c:pt idx="1">
                  <c:v>agora.md</c:v>
                </c:pt>
                <c:pt idx="2">
                  <c:v>diez.md</c:v>
                </c:pt>
                <c:pt idx="3">
                  <c:v>esp.md</c:v>
                </c:pt>
                <c:pt idx="4">
                  <c:v>makler.md</c:v>
                </c:pt>
                <c:pt idx="5">
                  <c:v>meteofor.md</c:v>
                </c:pt>
                <c:pt idx="6">
                  <c:v>moldova.org</c:v>
                </c:pt>
                <c:pt idx="7">
                  <c:v>newsmaker.md</c:v>
                </c:pt>
                <c:pt idx="8">
                  <c:v>noi.md</c:v>
                </c:pt>
                <c:pt idx="9">
                  <c:v>perfecte.md</c:v>
                </c:pt>
                <c:pt idx="10">
                  <c:v>point.md</c:v>
                </c:pt>
                <c:pt idx="11">
                  <c:v>protv.md</c:v>
                </c:pt>
                <c:pt idx="12">
                  <c:v>stiri.md</c:v>
                </c:pt>
                <c:pt idx="13">
                  <c:v>stiripesurse.md</c:v>
                </c:pt>
                <c:pt idx="14">
                  <c:v>tv8.md</c:v>
                </c:pt>
                <c:pt idx="15">
                  <c:v>unimedia.md</c:v>
                </c:pt>
                <c:pt idx="16">
                  <c:v>zdg.md</c:v>
                </c:pt>
              </c:strCache>
            </c:strRef>
          </c:cat>
          <c:val>
            <c:numRef>
              <c:f>'ocu vc'!$B$2:$B$18</c:f>
              <c:numCache>
                <c:formatCode>0%</c:formatCode>
                <c:ptCount val="17"/>
                <c:pt idx="0">
                  <c:v>0.224319412457779</c:v>
                </c:pt>
                <c:pt idx="1">
                  <c:v>0.10967454463041637</c:v>
                </c:pt>
                <c:pt idx="2">
                  <c:v>0.10366987621602991</c:v>
                </c:pt>
                <c:pt idx="3">
                  <c:v>7.1792816746964416E-2</c:v>
                </c:pt>
                <c:pt idx="4">
                  <c:v>0.18389696183544116</c:v>
                </c:pt>
                <c:pt idx="5">
                  <c:v>4.385374818461505E-2</c:v>
                </c:pt>
                <c:pt idx="6">
                  <c:v>4.3930987523948944E-2</c:v>
                </c:pt>
                <c:pt idx="7">
                  <c:v>5.7212097109470408E-2</c:v>
                </c:pt>
                <c:pt idx="8">
                  <c:v>2.6939335971873729E-2</c:v>
                </c:pt>
                <c:pt idx="9">
                  <c:v>5.6106340547824707E-2</c:v>
                </c:pt>
                <c:pt idx="10">
                  <c:v>4.9734713829125712E-2</c:v>
                </c:pt>
                <c:pt idx="11">
                  <c:v>0.16615330591238542</c:v>
                </c:pt>
                <c:pt idx="12">
                  <c:v>6.493091838802964E-2</c:v>
                </c:pt>
                <c:pt idx="13">
                  <c:v>0.06</c:v>
                </c:pt>
                <c:pt idx="14">
                  <c:v>8.9041598935474933E-2</c:v>
                </c:pt>
                <c:pt idx="15">
                  <c:v>3.153734579462554E-2</c:v>
                </c:pt>
                <c:pt idx="16">
                  <c:v>0.10362050545615083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93-4347-B496-133500ACC29A}"/>
            </c:ext>
          </c:extLst>
        </c:ser>
        <c:ser>
          <c:idx val="1"/>
          <c:order val="1"/>
          <c:spPr>
            <a:solidFill>
              <a:srgbClr val="EABE37"/>
            </a:solidFill>
          </c:spPr>
          <c:invertIfNegative val="0"/>
          <c:dLbls>
            <c:dLbl>
              <c:idx val="10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C93-4347-B496-133500ACC29A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'ocu vc'!$A$2:$A$18</c:f>
              <c:strCache>
                <c:ptCount val="17"/>
                <c:pt idx="0">
                  <c:v>999.md</c:v>
                </c:pt>
                <c:pt idx="1">
                  <c:v>agora.md</c:v>
                </c:pt>
                <c:pt idx="2">
                  <c:v>diez.md</c:v>
                </c:pt>
                <c:pt idx="3">
                  <c:v>esp.md</c:v>
                </c:pt>
                <c:pt idx="4">
                  <c:v>makler.md</c:v>
                </c:pt>
                <c:pt idx="5">
                  <c:v>meteofor.md</c:v>
                </c:pt>
                <c:pt idx="6">
                  <c:v>moldova.org</c:v>
                </c:pt>
                <c:pt idx="7">
                  <c:v>newsmaker.md</c:v>
                </c:pt>
                <c:pt idx="8">
                  <c:v>noi.md</c:v>
                </c:pt>
                <c:pt idx="9">
                  <c:v>perfecte.md</c:v>
                </c:pt>
                <c:pt idx="10">
                  <c:v>point.md</c:v>
                </c:pt>
                <c:pt idx="11">
                  <c:v>protv.md</c:v>
                </c:pt>
                <c:pt idx="12">
                  <c:v>stiri.md</c:v>
                </c:pt>
                <c:pt idx="13">
                  <c:v>stiripesurse.md</c:v>
                </c:pt>
                <c:pt idx="14">
                  <c:v>tv8.md</c:v>
                </c:pt>
                <c:pt idx="15">
                  <c:v>unimedia.md</c:v>
                </c:pt>
                <c:pt idx="16">
                  <c:v>zdg.md</c:v>
                </c:pt>
              </c:strCache>
            </c:strRef>
          </c:cat>
          <c:val>
            <c:numRef>
              <c:f>'ocu vc'!$C$2:$C$18</c:f>
              <c:numCache>
                <c:formatCode>0%</c:formatCode>
                <c:ptCount val="17"/>
                <c:pt idx="0">
                  <c:v>0.15346193317428555</c:v>
                </c:pt>
                <c:pt idx="1">
                  <c:v>0.17676083471766013</c:v>
                </c:pt>
                <c:pt idx="2">
                  <c:v>0.18678471228545279</c:v>
                </c:pt>
                <c:pt idx="3">
                  <c:v>0.25372367838607324</c:v>
                </c:pt>
                <c:pt idx="4">
                  <c:v>0.15306880636578354</c:v>
                </c:pt>
                <c:pt idx="5">
                  <c:v>0.34881067970232243</c:v>
                </c:pt>
                <c:pt idx="6">
                  <c:v>0.3476137550990836</c:v>
                </c:pt>
                <c:pt idx="7">
                  <c:v>0.24306848376125201</c:v>
                </c:pt>
                <c:pt idx="8">
                  <c:v>0.31118740626673197</c:v>
                </c:pt>
                <c:pt idx="9">
                  <c:v>0.14161543733527232</c:v>
                </c:pt>
                <c:pt idx="10">
                  <c:v>0.2684328588403741</c:v>
                </c:pt>
                <c:pt idx="11">
                  <c:v>9.6113709484519347E-2</c:v>
                </c:pt>
                <c:pt idx="12">
                  <c:v>0.28436804000511567</c:v>
                </c:pt>
                <c:pt idx="13">
                  <c:v>0.5</c:v>
                </c:pt>
                <c:pt idx="14">
                  <c:v>0.21092236965475095</c:v>
                </c:pt>
                <c:pt idx="15">
                  <c:v>0.23011434261691543</c:v>
                </c:pt>
                <c:pt idx="16">
                  <c:v>0.23600655849909752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C93-4347-B496-133500ACC29A}"/>
            </c:ext>
          </c:extLst>
        </c:ser>
        <c:ser>
          <c:idx val="2"/>
          <c:order val="2"/>
          <c:invertIfNegative val="0"/>
          <c:dLbls>
            <c:dLbl>
              <c:idx val="7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C93-4347-B496-133500ACC29A}"/>
                </c:ext>
              </c:extLst>
            </c:dLbl>
            <c:dLbl>
              <c:idx val="20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5C93-4347-B496-133500ACC29A}"/>
                </c:ext>
              </c:extLst>
            </c:dLbl>
            <c:dLbl>
              <c:idx val="25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5C93-4347-B496-133500ACC29A}"/>
                </c:ext>
              </c:extLst>
            </c:dLbl>
            <c:dLbl>
              <c:idx val="28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5C93-4347-B496-133500ACC29A}"/>
                </c:ext>
              </c:extLst>
            </c:dLbl>
            <c:dLbl>
              <c:idx val="29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5C93-4347-B496-133500ACC29A}"/>
                </c:ext>
              </c:extLst>
            </c:dLbl>
            <c:dLbl>
              <c:idx val="30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5C93-4347-B496-133500ACC29A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'ocu vc'!$A$2:$A$18</c:f>
              <c:strCache>
                <c:ptCount val="17"/>
                <c:pt idx="0">
                  <c:v>999.md</c:v>
                </c:pt>
                <c:pt idx="1">
                  <c:v>agora.md</c:v>
                </c:pt>
                <c:pt idx="2">
                  <c:v>diez.md</c:v>
                </c:pt>
                <c:pt idx="3">
                  <c:v>esp.md</c:v>
                </c:pt>
                <c:pt idx="4">
                  <c:v>makler.md</c:v>
                </c:pt>
                <c:pt idx="5">
                  <c:v>meteofor.md</c:v>
                </c:pt>
                <c:pt idx="6">
                  <c:v>moldova.org</c:v>
                </c:pt>
                <c:pt idx="7">
                  <c:v>newsmaker.md</c:v>
                </c:pt>
                <c:pt idx="8">
                  <c:v>noi.md</c:v>
                </c:pt>
                <c:pt idx="9">
                  <c:v>perfecte.md</c:v>
                </c:pt>
                <c:pt idx="10">
                  <c:v>point.md</c:v>
                </c:pt>
                <c:pt idx="11">
                  <c:v>protv.md</c:v>
                </c:pt>
                <c:pt idx="12">
                  <c:v>stiri.md</c:v>
                </c:pt>
                <c:pt idx="13">
                  <c:v>stiripesurse.md</c:v>
                </c:pt>
                <c:pt idx="14">
                  <c:v>tv8.md</c:v>
                </c:pt>
                <c:pt idx="15">
                  <c:v>unimedia.md</c:v>
                </c:pt>
                <c:pt idx="16">
                  <c:v>zdg.md</c:v>
                </c:pt>
              </c:strCache>
            </c:strRef>
          </c:cat>
          <c:val>
            <c:numRef>
              <c:f>'ocu vc'!$D$2:$D$18</c:f>
              <c:numCache>
                <c:formatCode>0%</c:formatCode>
                <c:ptCount val="17"/>
                <c:pt idx="0">
                  <c:v>0.41810151250506011</c:v>
                </c:pt>
                <c:pt idx="1">
                  <c:v>0.47494228781644976</c:v>
                </c:pt>
                <c:pt idx="2">
                  <c:v>0.50567342264278858</c:v>
                </c:pt>
                <c:pt idx="3">
                  <c:v>0.40253242620856011</c:v>
                </c:pt>
                <c:pt idx="4">
                  <c:v>0.41640263291757806</c:v>
                </c:pt>
                <c:pt idx="5">
                  <c:v>0.38162999818053966</c:v>
                </c:pt>
                <c:pt idx="6">
                  <c:v>0.3877106529925472</c:v>
                </c:pt>
                <c:pt idx="7">
                  <c:v>0.4505890068518188</c:v>
                </c:pt>
                <c:pt idx="8">
                  <c:v>0.37797786184400689</c:v>
                </c:pt>
                <c:pt idx="9">
                  <c:v>0.56569647280345547</c:v>
                </c:pt>
                <c:pt idx="10">
                  <c:v>0.40127118021722336</c:v>
                </c:pt>
                <c:pt idx="11">
                  <c:v>0.50476690647027178</c:v>
                </c:pt>
                <c:pt idx="12">
                  <c:v>0.39923305806370818</c:v>
                </c:pt>
                <c:pt idx="13">
                  <c:v>0.35</c:v>
                </c:pt>
                <c:pt idx="14">
                  <c:v>0.46871372106553189</c:v>
                </c:pt>
                <c:pt idx="15">
                  <c:v>0.53356307714583318</c:v>
                </c:pt>
                <c:pt idx="16">
                  <c:v>0.44928343383673441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C93-4347-B496-133500ACC29A}"/>
            </c:ext>
          </c:extLst>
        </c:ser>
        <c:ser>
          <c:idx val="3"/>
          <c:order val="3"/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5C93-4347-B496-133500ACC29A}"/>
                </c:ext>
              </c:extLst>
            </c:dLbl>
            <c:dLbl>
              <c:idx val="9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5C93-4347-B496-133500ACC29A}"/>
                </c:ext>
              </c:extLst>
            </c:dLbl>
            <c:dLbl>
              <c:idx val="10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5C93-4347-B496-133500ACC29A}"/>
                </c:ext>
              </c:extLst>
            </c:dLbl>
            <c:dLbl>
              <c:idx val="12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5C93-4347-B496-133500ACC29A}"/>
                </c:ext>
              </c:extLst>
            </c:dLbl>
            <c:dLbl>
              <c:idx val="20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5C93-4347-B496-133500ACC29A}"/>
                </c:ext>
              </c:extLst>
            </c:dLbl>
            <c:dLbl>
              <c:idx val="22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5C93-4347-B496-133500ACC29A}"/>
                </c:ext>
              </c:extLst>
            </c:dLbl>
            <c:dLbl>
              <c:idx val="29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5C93-4347-B496-133500ACC29A}"/>
                </c:ext>
              </c:extLst>
            </c:dLbl>
            <c:dLbl>
              <c:idx val="30"/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5C93-4347-B496-133500ACC29A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'ocu vc'!$A$2:$A$18</c:f>
              <c:strCache>
                <c:ptCount val="17"/>
                <c:pt idx="0">
                  <c:v>999.md</c:v>
                </c:pt>
                <c:pt idx="1">
                  <c:v>agora.md</c:v>
                </c:pt>
                <c:pt idx="2">
                  <c:v>diez.md</c:v>
                </c:pt>
                <c:pt idx="3">
                  <c:v>esp.md</c:v>
                </c:pt>
                <c:pt idx="4">
                  <c:v>makler.md</c:v>
                </c:pt>
                <c:pt idx="5">
                  <c:v>meteofor.md</c:v>
                </c:pt>
                <c:pt idx="6">
                  <c:v>moldova.org</c:v>
                </c:pt>
                <c:pt idx="7">
                  <c:v>newsmaker.md</c:v>
                </c:pt>
                <c:pt idx="8">
                  <c:v>noi.md</c:v>
                </c:pt>
                <c:pt idx="9">
                  <c:v>perfecte.md</c:v>
                </c:pt>
                <c:pt idx="10">
                  <c:v>point.md</c:v>
                </c:pt>
                <c:pt idx="11">
                  <c:v>protv.md</c:v>
                </c:pt>
                <c:pt idx="12">
                  <c:v>stiri.md</c:v>
                </c:pt>
                <c:pt idx="13">
                  <c:v>stiripesurse.md</c:v>
                </c:pt>
                <c:pt idx="14">
                  <c:v>tv8.md</c:v>
                </c:pt>
                <c:pt idx="15">
                  <c:v>unimedia.md</c:v>
                </c:pt>
                <c:pt idx="16">
                  <c:v>zdg.md</c:v>
                </c:pt>
              </c:strCache>
            </c:strRef>
          </c:cat>
          <c:val>
            <c:numRef>
              <c:f>'ocu vc'!$E$2:$E$18</c:f>
              <c:numCache>
                <c:formatCode>0%</c:formatCode>
                <c:ptCount val="17"/>
                <c:pt idx="0">
                  <c:v>0.13</c:v>
                </c:pt>
                <c:pt idx="1">
                  <c:v>0.1</c:v>
                </c:pt>
                <c:pt idx="2">
                  <c:v>0.09</c:v>
                </c:pt>
                <c:pt idx="3">
                  <c:v>0.13</c:v>
                </c:pt>
                <c:pt idx="4">
                  <c:v>0.18</c:v>
                </c:pt>
                <c:pt idx="5">
                  <c:v>0.1</c:v>
                </c:pt>
                <c:pt idx="6">
                  <c:v>0.09</c:v>
                </c:pt>
                <c:pt idx="7">
                  <c:v>0.12</c:v>
                </c:pt>
                <c:pt idx="8">
                  <c:v>0.09</c:v>
                </c:pt>
                <c:pt idx="9">
                  <c:v>0.08</c:v>
                </c:pt>
                <c:pt idx="10">
                  <c:v>0.12</c:v>
                </c:pt>
                <c:pt idx="11">
                  <c:v>0.11</c:v>
                </c:pt>
                <c:pt idx="12">
                  <c:v>0.13</c:v>
                </c:pt>
                <c:pt idx="13">
                  <c:v>0.09</c:v>
                </c:pt>
                <c:pt idx="14">
                  <c:v>0.09</c:v>
                </c:pt>
                <c:pt idx="15">
                  <c:v>2.8067172903497636E-2</c:v>
                </c:pt>
                <c:pt idx="16">
                  <c:v>2.8239244638382142E-2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5C93-4347-B496-133500ACC29A}"/>
            </c:ext>
          </c:extLst>
        </c:ser>
        <c:ser>
          <c:idx val="4"/>
          <c:order val="4"/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'ocu vc'!$A$2:$A$18</c:f>
              <c:strCache>
                <c:ptCount val="17"/>
                <c:pt idx="0">
                  <c:v>999.md</c:v>
                </c:pt>
                <c:pt idx="1">
                  <c:v>agora.md</c:v>
                </c:pt>
                <c:pt idx="2">
                  <c:v>diez.md</c:v>
                </c:pt>
                <c:pt idx="3">
                  <c:v>esp.md</c:v>
                </c:pt>
                <c:pt idx="4">
                  <c:v>makler.md</c:v>
                </c:pt>
                <c:pt idx="5">
                  <c:v>meteofor.md</c:v>
                </c:pt>
                <c:pt idx="6">
                  <c:v>moldova.org</c:v>
                </c:pt>
                <c:pt idx="7">
                  <c:v>newsmaker.md</c:v>
                </c:pt>
                <c:pt idx="8">
                  <c:v>noi.md</c:v>
                </c:pt>
                <c:pt idx="9">
                  <c:v>perfecte.md</c:v>
                </c:pt>
                <c:pt idx="10">
                  <c:v>point.md</c:v>
                </c:pt>
                <c:pt idx="11">
                  <c:v>protv.md</c:v>
                </c:pt>
                <c:pt idx="12">
                  <c:v>stiri.md</c:v>
                </c:pt>
                <c:pt idx="13">
                  <c:v>stiripesurse.md</c:v>
                </c:pt>
                <c:pt idx="14">
                  <c:v>tv8.md</c:v>
                </c:pt>
                <c:pt idx="15">
                  <c:v>unimedia.md</c:v>
                </c:pt>
                <c:pt idx="16">
                  <c:v>zdg.md</c:v>
                </c:pt>
              </c:strCache>
            </c:strRef>
          </c:cat>
          <c:val>
            <c:numRef>
              <c:f>'ocu vc'!$F$2:$F$18</c:f>
              <c:numCache>
                <c:formatCode>0%</c:formatCode>
                <c:ptCount val="17"/>
                <c:pt idx="0">
                  <c:v>7.2591917652350221E-2</c:v>
                </c:pt>
                <c:pt idx="1">
                  <c:v>0.13700286374207196</c:v>
                </c:pt>
                <c:pt idx="2">
                  <c:v>0.11759074645386285</c:v>
                </c:pt>
                <c:pt idx="3">
                  <c:v>0.14515401123150626</c:v>
                </c:pt>
                <c:pt idx="4">
                  <c:v>6.7602444284564175E-2</c:v>
                </c:pt>
                <c:pt idx="5">
                  <c:v>0.12197966973883757</c:v>
                </c:pt>
                <c:pt idx="6">
                  <c:v>0.12676573693397325</c:v>
                </c:pt>
                <c:pt idx="7">
                  <c:v>0.1324244799847627</c:v>
                </c:pt>
                <c:pt idx="8">
                  <c:v>0.19120205253956585</c:v>
                </c:pt>
                <c:pt idx="9">
                  <c:v>0.15414032229215949</c:v>
                </c:pt>
                <c:pt idx="10">
                  <c:v>0.16015890909734773</c:v>
                </c:pt>
                <c:pt idx="11">
                  <c:v>0.12262055847116826</c:v>
                </c:pt>
                <c:pt idx="12">
                  <c:v>0.11774285434191845</c:v>
                </c:pt>
                <c:pt idx="14">
                  <c:v>0.14101886701882205</c:v>
                </c:pt>
                <c:pt idx="15">
                  <c:v>0.1300008915391283</c:v>
                </c:pt>
                <c:pt idx="16">
                  <c:v>0.1397185275696351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5C93-4347-B496-133500ACC2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90"/>
        <c:axId val="1926612352"/>
        <c:axId val="1"/>
      </c:barChart>
      <c:catAx>
        <c:axId val="19266123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926612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C4FB-44DE-A98B-FEE3F35974A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4FB-44DE-A98B-FEE3F35974A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29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FB-44DE-A98B-FEE3F3597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C4FB-44DE-A98B-FEE3F35974A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4FB-44DE-A98B-FEE3F35974A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FB-44DE-A98B-FEE3F3597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'sex t.c.'!$B$1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9CC09D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'sex t.c.'!$A$2:$A$18</c:f>
              <c:strCache>
                <c:ptCount val="17"/>
                <c:pt idx="0">
                  <c:v>moldova.org</c:v>
                </c:pt>
                <c:pt idx="1">
                  <c:v>perfecte.md</c:v>
                </c:pt>
                <c:pt idx="2">
                  <c:v>diez.md</c:v>
                </c:pt>
                <c:pt idx="3">
                  <c:v>unimedia.md</c:v>
                </c:pt>
                <c:pt idx="4">
                  <c:v>protv.md</c:v>
                </c:pt>
                <c:pt idx="5">
                  <c:v>tv8.md</c:v>
                </c:pt>
                <c:pt idx="6">
                  <c:v>agora.md</c:v>
                </c:pt>
                <c:pt idx="7">
                  <c:v>noi.md</c:v>
                </c:pt>
                <c:pt idx="8">
                  <c:v>esp.md</c:v>
                </c:pt>
                <c:pt idx="9">
                  <c:v>makler.md</c:v>
                </c:pt>
                <c:pt idx="10">
                  <c:v>zdg.md</c:v>
                </c:pt>
                <c:pt idx="11">
                  <c:v>newsmaker.md</c:v>
                </c:pt>
                <c:pt idx="12">
                  <c:v>stiri.md</c:v>
                </c:pt>
                <c:pt idx="13">
                  <c:v>meteofor.md</c:v>
                </c:pt>
                <c:pt idx="14">
                  <c:v>All</c:v>
                </c:pt>
                <c:pt idx="15">
                  <c:v>point.md</c:v>
                </c:pt>
                <c:pt idx="16">
                  <c:v>999.md</c:v>
                </c:pt>
              </c:strCache>
            </c:strRef>
          </c:cat>
          <c:val>
            <c:numRef>
              <c:f>'sex t.c.'!$B$2:$B$18</c:f>
              <c:numCache>
                <c:formatCode>0%</c:formatCode>
                <c:ptCount val="17"/>
                <c:pt idx="0">
                  <c:v>0.79863733000000003</c:v>
                </c:pt>
                <c:pt idx="1">
                  <c:v>0.76890747000000004</c:v>
                </c:pt>
                <c:pt idx="2">
                  <c:v>0.69262385000000004</c:v>
                </c:pt>
                <c:pt idx="3">
                  <c:v>0.52017488999999995</c:v>
                </c:pt>
                <c:pt idx="4">
                  <c:v>0.51187758000000005</c:v>
                </c:pt>
                <c:pt idx="5">
                  <c:v>0.46488897000000001</c:v>
                </c:pt>
                <c:pt idx="6">
                  <c:v>0.45342727999999999</c:v>
                </c:pt>
                <c:pt idx="7">
                  <c:v>0.42590812</c:v>
                </c:pt>
                <c:pt idx="8">
                  <c:v>0.4172786</c:v>
                </c:pt>
                <c:pt idx="9">
                  <c:v>0.41331422000000001</c:v>
                </c:pt>
                <c:pt idx="10">
                  <c:v>0.37650129999999998</c:v>
                </c:pt>
                <c:pt idx="11">
                  <c:v>0.36405472999999999</c:v>
                </c:pt>
                <c:pt idx="12">
                  <c:v>0.36192729000000001</c:v>
                </c:pt>
                <c:pt idx="13">
                  <c:v>0.35554029999999998</c:v>
                </c:pt>
                <c:pt idx="14">
                  <c:v>0.33190108000000001</c:v>
                </c:pt>
                <c:pt idx="15">
                  <c:v>0.31471854999999999</c:v>
                </c:pt>
                <c:pt idx="16">
                  <c:v>0.23295495999999999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AA-482C-A59E-EBAD7CB3BF85}"/>
            </c:ext>
          </c:extLst>
        </c:ser>
        <c:ser>
          <c:idx val="1"/>
          <c:order val="1"/>
          <c:tx>
            <c:strRef>
              <c:f>'sex t.c.'!$C$1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rgbClr val="EABE37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'sex t.c.'!$A$2:$A$18</c:f>
              <c:strCache>
                <c:ptCount val="17"/>
                <c:pt idx="0">
                  <c:v>moldova.org</c:v>
                </c:pt>
                <c:pt idx="1">
                  <c:v>perfecte.md</c:v>
                </c:pt>
                <c:pt idx="2">
                  <c:v>diez.md</c:v>
                </c:pt>
                <c:pt idx="3">
                  <c:v>unimedia.md</c:v>
                </c:pt>
                <c:pt idx="4">
                  <c:v>protv.md</c:v>
                </c:pt>
                <c:pt idx="5">
                  <c:v>tv8.md</c:v>
                </c:pt>
                <c:pt idx="6">
                  <c:v>agora.md</c:v>
                </c:pt>
                <c:pt idx="7">
                  <c:v>noi.md</c:v>
                </c:pt>
                <c:pt idx="8">
                  <c:v>esp.md</c:v>
                </c:pt>
                <c:pt idx="9">
                  <c:v>makler.md</c:v>
                </c:pt>
                <c:pt idx="10">
                  <c:v>zdg.md</c:v>
                </c:pt>
                <c:pt idx="11">
                  <c:v>newsmaker.md</c:v>
                </c:pt>
                <c:pt idx="12">
                  <c:v>stiri.md</c:v>
                </c:pt>
                <c:pt idx="13">
                  <c:v>meteofor.md</c:v>
                </c:pt>
                <c:pt idx="14">
                  <c:v>All</c:v>
                </c:pt>
                <c:pt idx="15">
                  <c:v>point.md</c:v>
                </c:pt>
                <c:pt idx="16">
                  <c:v>999.md</c:v>
                </c:pt>
              </c:strCache>
            </c:strRef>
          </c:cat>
          <c:val>
            <c:numRef>
              <c:f>'sex t.c.'!$C$2:$C$18</c:f>
              <c:numCache>
                <c:formatCode>0%</c:formatCode>
                <c:ptCount val="17"/>
                <c:pt idx="0">
                  <c:v>0.20136266999999997</c:v>
                </c:pt>
                <c:pt idx="1">
                  <c:v>0.23109252999999996</c:v>
                </c:pt>
                <c:pt idx="2">
                  <c:v>0.30737614999999996</c:v>
                </c:pt>
                <c:pt idx="3">
                  <c:v>0.47982511000000005</c:v>
                </c:pt>
                <c:pt idx="4">
                  <c:v>0.48812241999999995</c:v>
                </c:pt>
                <c:pt idx="5">
                  <c:v>0.53511102999999993</c:v>
                </c:pt>
                <c:pt idx="6">
                  <c:v>0.54657272000000001</c:v>
                </c:pt>
                <c:pt idx="7">
                  <c:v>0.57409188</c:v>
                </c:pt>
                <c:pt idx="8">
                  <c:v>0.58272140000000006</c:v>
                </c:pt>
                <c:pt idx="9">
                  <c:v>0.58668578000000005</c:v>
                </c:pt>
                <c:pt idx="10">
                  <c:v>0.62349870000000007</c:v>
                </c:pt>
                <c:pt idx="11">
                  <c:v>0.63594527000000001</c:v>
                </c:pt>
                <c:pt idx="12">
                  <c:v>0.63807270999999999</c:v>
                </c:pt>
                <c:pt idx="13">
                  <c:v>0.64445970000000008</c:v>
                </c:pt>
                <c:pt idx="14">
                  <c:v>0.66809892000000004</c:v>
                </c:pt>
                <c:pt idx="15">
                  <c:v>0.68528144999999996</c:v>
                </c:pt>
                <c:pt idx="16">
                  <c:v>0.76704503999999996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AA-482C-A59E-EBAD7CB3B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75"/>
        <c:axId val="1926600752"/>
        <c:axId val="1"/>
      </c:barChart>
      <c:catAx>
        <c:axId val="19266007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926600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C4FB-44DE-A98B-FEE3F35974A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4FB-44DE-A98B-FEE3F35974A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FB-44DE-A98B-FEE3F3597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C4FB-44DE-A98B-FEE3F35974A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4FB-44DE-A98B-FEE3F35974A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FB-44DE-A98B-FEE3F3597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C4FB-44DE-A98B-FEE3F35974A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4FB-44DE-A98B-FEE3F35974A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FB-44DE-A98B-FEE3F3597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26840855106943"/>
          <c:y val="2.2988542610424781E-2"/>
          <c:w val="0.83491686460807701"/>
          <c:h val="0.95238247957473754"/>
        </c:manualLayout>
      </c:layout>
      <c:barChart>
        <c:barDir val="bar"/>
        <c:grouping val="percentStacked"/>
        <c:varyColors val="0"/>
        <c:ser>
          <c:idx val="0"/>
          <c:order val="0"/>
          <c:spPr>
            <a:solidFill>
              <a:srgbClr val="9CC09D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'region ac'!$A$2:$A$18</c:f>
              <c:strCache>
                <c:ptCount val="17"/>
                <c:pt idx="0">
                  <c:v>point.md</c:v>
                </c:pt>
                <c:pt idx="1">
                  <c:v>stiri.md</c:v>
                </c:pt>
                <c:pt idx="2">
                  <c:v>999.md</c:v>
                </c:pt>
                <c:pt idx="3">
                  <c:v>makler.md</c:v>
                </c:pt>
                <c:pt idx="4">
                  <c:v>meteofor.md</c:v>
                </c:pt>
                <c:pt idx="5">
                  <c:v>esp.md</c:v>
                </c:pt>
                <c:pt idx="6">
                  <c:v>perfecte.md</c:v>
                </c:pt>
                <c:pt idx="7">
                  <c:v>zdg.md</c:v>
                </c:pt>
                <c:pt idx="8">
                  <c:v>newsmaker.md</c:v>
                </c:pt>
                <c:pt idx="9">
                  <c:v>unimedia.md</c:v>
                </c:pt>
                <c:pt idx="10">
                  <c:v>tv8.md</c:v>
                </c:pt>
                <c:pt idx="11">
                  <c:v>noi.md</c:v>
                </c:pt>
                <c:pt idx="12">
                  <c:v>protv.md</c:v>
                </c:pt>
                <c:pt idx="13">
                  <c:v>diez.md</c:v>
                </c:pt>
                <c:pt idx="14">
                  <c:v>agora.md</c:v>
                </c:pt>
                <c:pt idx="15">
                  <c:v>moldova.org</c:v>
                </c:pt>
                <c:pt idx="16">
                  <c:v>stiripesurse.md</c:v>
                </c:pt>
              </c:strCache>
            </c:strRef>
          </c:cat>
          <c:val>
            <c:numRef>
              <c:f>'region ac'!$B$2:$B$18</c:f>
              <c:numCache>
                <c:formatCode>0%</c:formatCode>
                <c:ptCount val="17"/>
                <c:pt idx="0">
                  <c:v>0.30077464377388413</c:v>
                </c:pt>
                <c:pt idx="1">
                  <c:v>0.28925983137215422</c:v>
                </c:pt>
                <c:pt idx="2">
                  <c:v>0.27423513408213085</c:v>
                </c:pt>
                <c:pt idx="3">
                  <c:v>0.29039936641548614</c:v>
                </c:pt>
                <c:pt idx="4">
                  <c:v>0.30753728695290888</c:v>
                </c:pt>
                <c:pt idx="5">
                  <c:v>0.30160951564766136</c:v>
                </c:pt>
                <c:pt idx="6">
                  <c:v>0.29918033243638298</c:v>
                </c:pt>
                <c:pt idx="7">
                  <c:v>0.29431956509496865</c:v>
                </c:pt>
                <c:pt idx="8">
                  <c:v>0.3063648140712284</c:v>
                </c:pt>
                <c:pt idx="9">
                  <c:v>0.27153122788859047</c:v>
                </c:pt>
                <c:pt idx="10">
                  <c:v>0.2766361455954251</c:v>
                </c:pt>
                <c:pt idx="11">
                  <c:v>0.30453133631143486</c:v>
                </c:pt>
                <c:pt idx="12">
                  <c:v>0.25097602194714796</c:v>
                </c:pt>
                <c:pt idx="13">
                  <c:v>0.28237409478921899</c:v>
                </c:pt>
                <c:pt idx="14">
                  <c:v>0.22345416289324738</c:v>
                </c:pt>
                <c:pt idx="15">
                  <c:v>0.21518987612001281</c:v>
                </c:pt>
                <c:pt idx="16">
                  <c:v>5.8823534325259524E-2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26-4DDD-BCF4-70964360478B}"/>
            </c:ext>
          </c:extLst>
        </c:ser>
        <c:ser>
          <c:idx val="1"/>
          <c:order val="1"/>
          <c:spPr>
            <a:solidFill>
              <a:srgbClr val="EABE37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'region ac'!$A$2:$A$18</c:f>
              <c:strCache>
                <c:ptCount val="17"/>
                <c:pt idx="0">
                  <c:v>point.md</c:v>
                </c:pt>
                <c:pt idx="1">
                  <c:v>stiri.md</c:v>
                </c:pt>
                <c:pt idx="2">
                  <c:v>999.md</c:v>
                </c:pt>
                <c:pt idx="3">
                  <c:v>makler.md</c:v>
                </c:pt>
                <c:pt idx="4">
                  <c:v>meteofor.md</c:v>
                </c:pt>
                <c:pt idx="5">
                  <c:v>esp.md</c:v>
                </c:pt>
                <c:pt idx="6">
                  <c:v>perfecte.md</c:v>
                </c:pt>
                <c:pt idx="7">
                  <c:v>zdg.md</c:v>
                </c:pt>
                <c:pt idx="8">
                  <c:v>newsmaker.md</c:v>
                </c:pt>
                <c:pt idx="9">
                  <c:v>unimedia.md</c:v>
                </c:pt>
                <c:pt idx="10">
                  <c:v>tv8.md</c:v>
                </c:pt>
                <c:pt idx="11">
                  <c:v>noi.md</c:v>
                </c:pt>
                <c:pt idx="12">
                  <c:v>protv.md</c:v>
                </c:pt>
                <c:pt idx="13">
                  <c:v>diez.md</c:v>
                </c:pt>
                <c:pt idx="14">
                  <c:v>agora.md</c:v>
                </c:pt>
                <c:pt idx="15">
                  <c:v>moldova.org</c:v>
                </c:pt>
                <c:pt idx="16">
                  <c:v>stiripesurse.md</c:v>
                </c:pt>
              </c:strCache>
            </c:strRef>
          </c:cat>
          <c:val>
            <c:numRef>
              <c:f>'region ac'!$C$2:$C$18</c:f>
              <c:numCache>
                <c:formatCode>0%</c:formatCode>
                <c:ptCount val="17"/>
                <c:pt idx="0">
                  <c:v>0.23626760790790519</c:v>
                </c:pt>
                <c:pt idx="1">
                  <c:v>0.25203162557698822</c:v>
                </c:pt>
                <c:pt idx="2">
                  <c:v>0.2896184281819224</c:v>
                </c:pt>
                <c:pt idx="3">
                  <c:v>0.25786828847600801</c:v>
                </c:pt>
                <c:pt idx="4">
                  <c:v>0.26344215514464769</c:v>
                </c:pt>
                <c:pt idx="5">
                  <c:v>0.25248425379570499</c:v>
                </c:pt>
                <c:pt idx="6">
                  <c:v>0.20363730021858359</c:v>
                </c:pt>
                <c:pt idx="7">
                  <c:v>0.23895471244425476</c:v>
                </c:pt>
                <c:pt idx="8">
                  <c:v>0.2261087386419986</c:v>
                </c:pt>
                <c:pt idx="9">
                  <c:v>0.25461580787971061</c:v>
                </c:pt>
                <c:pt idx="10">
                  <c:v>0.25540861558397915</c:v>
                </c:pt>
                <c:pt idx="11">
                  <c:v>0.23277853519644659</c:v>
                </c:pt>
                <c:pt idx="12">
                  <c:v>0.24614241111768131</c:v>
                </c:pt>
                <c:pt idx="13">
                  <c:v>0.24460431461846349</c:v>
                </c:pt>
                <c:pt idx="14">
                  <c:v>0.23624732793670525</c:v>
                </c:pt>
                <c:pt idx="15">
                  <c:v>0.19936709239004163</c:v>
                </c:pt>
                <c:pt idx="16">
                  <c:v>5.8823534325259524E-2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26-4DDD-BCF4-70964360478B}"/>
            </c:ext>
          </c:extLst>
        </c:ser>
        <c:ser>
          <c:idx val="2"/>
          <c:order val="2"/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'region ac'!$A$2:$A$18</c:f>
              <c:strCache>
                <c:ptCount val="17"/>
                <c:pt idx="0">
                  <c:v>point.md</c:v>
                </c:pt>
                <c:pt idx="1">
                  <c:v>stiri.md</c:v>
                </c:pt>
                <c:pt idx="2">
                  <c:v>999.md</c:v>
                </c:pt>
                <c:pt idx="3">
                  <c:v>makler.md</c:v>
                </c:pt>
                <c:pt idx="4">
                  <c:v>meteofor.md</c:v>
                </c:pt>
                <c:pt idx="5">
                  <c:v>esp.md</c:v>
                </c:pt>
                <c:pt idx="6">
                  <c:v>perfecte.md</c:v>
                </c:pt>
                <c:pt idx="7">
                  <c:v>zdg.md</c:v>
                </c:pt>
                <c:pt idx="8">
                  <c:v>newsmaker.md</c:v>
                </c:pt>
                <c:pt idx="9">
                  <c:v>unimedia.md</c:v>
                </c:pt>
                <c:pt idx="10">
                  <c:v>tv8.md</c:v>
                </c:pt>
                <c:pt idx="11">
                  <c:v>noi.md</c:v>
                </c:pt>
                <c:pt idx="12">
                  <c:v>protv.md</c:v>
                </c:pt>
                <c:pt idx="13">
                  <c:v>diez.md</c:v>
                </c:pt>
                <c:pt idx="14">
                  <c:v>agora.md</c:v>
                </c:pt>
                <c:pt idx="15">
                  <c:v>moldova.org</c:v>
                </c:pt>
                <c:pt idx="16">
                  <c:v>stiripesurse.md</c:v>
                </c:pt>
              </c:strCache>
            </c:strRef>
          </c:cat>
          <c:val>
            <c:numRef>
              <c:f>'region ac'!$D$2:$D$18</c:f>
              <c:numCache>
                <c:formatCode>0%</c:formatCode>
                <c:ptCount val="17"/>
                <c:pt idx="0">
                  <c:v>0.32683098118481452</c:v>
                </c:pt>
                <c:pt idx="1">
                  <c:v>0.31924006247087661</c:v>
                </c:pt>
                <c:pt idx="2">
                  <c:v>0.27195772071697139</c:v>
                </c:pt>
                <c:pt idx="3">
                  <c:v>0.28101031928445142</c:v>
                </c:pt>
                <c:pt idx="4">
                  <c:v>0.2592503004700617</c:v>
                </c:pt>
                <c:pt idx="5">
                  <c:v>0.28873338702172407</c:v>
                </c:pt>
                <c:pt idx="6">
                  <c:v>0.36987704734829563</c:v>
                </c:pt>
                <c:pt idx="7">
                  <c:v>0.32355221362782427</c:v>
                </c:pt>
                <c:pt idx="8">
                  <c:v>0.31722026581718699</c:v>
                </c:pt>
                <c:pt idx="9">
                  <c:v>0.32559425621617238</c:v>
                </c:pt>
                <c:pt idx="10">
                  <c:v>0.31787046848349387</c:v>
                </c:pt>
                <c:pt idx="11">
                  <c:v>0.31337103310642977</c:v>
                </c:pt>
                <c:pt idx="12">
                  <c:v>0.36252091725554558</c:v>
                </c:pt>
                <c:pt idx="13">
                  <c:v>0.31175059247665171</c:v>
                </c:pt>
                <c:pt idx="14">
                  <c:v>0.38379530897537295</c:v>
                </c:pt>
                <c:pt idx="15">
                  <c:v>0.42405063439993596</c:v>
                </c:pt>
                <c:pt idx="16">
                  <c:v>0.64705882463667808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26-4DDD-BCF4-70964360478B}"/>
            </c:ext>
          </c:extLst>
        </c:ser>
        <c:ser>
          <c:idx val="3"/>
          <c:order val="3"/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'region ac'!$A$2:$A$18</c:f>
              <c:strCache>
                <c:ptCount val="17"/>
                <c:pt idx="0">
                  <c:v>point.md</c:v>
                </c:pt>
                <c:pt idx="1">
                  <c:v>stiri.md</c:v>
                </c:pt>
                <c:pt idx="2">
                  <c:v>999.md</c:v>
                </c:pt>
                <c:pt idx="3">
                  <c:v>makler.md</c:v>
                </c:pt>
                <c:pt idx="4">
                  <c:v>meteofor.md</c:v>
                </c:pt>
                <c:pt idx="5">
                  <c:v>esp.md</c:v>
                </c:pt>
                <c:pt idx="6">
                  <c:v>perfecte.md</c:v>
                </c:pt>
                <c:pt idx="7">
                  <c:v>zdg.md</c:v>
                </c:pt>
                <c:pt idx="8">
                  <c:v>newsmaker.md</c:v>
                </c:pt>
                <c:pt idx="9">
                  <c:v>unimedia.md</c:v>
                </c:pt>
                <c:pt idx="10">
                  <c:v>tv8.md</c:v>
                </c:pt>
                <c:pt idx="11">
                  <c:v>noi.md</c:v>
                </c:pt>
                <c:pt idx="12">
                  <c:v>protv.md</c:v>
                </c:pt>
                <c:pt idx="13">
                  <c:v>diez.md</c:v>
                </c:pt>
                <c:pt idx="14">
                  <c:v>agora.md</c:v>
                </c:pt>
                <c:pt idx="15">
                  <c:v>moldova.org</c:v>
                </c:pt>
                <c:pt idx="16">
                  <c:v>stiripesurse.md</c:v>
                </c:pt>
              </c:strCache>
            </c:strRef>
          </c:cat>
          <c:val>
            <c:numRef>
              <c:f>'region ac'!$E$2:$E$18</c:f>
              <c:numCache>
                <c:formatCode>0%</c:formatCode>
                <c:ptCount val="17"/>
                <c:pt idx="0">
                  <c:v>0.10373239375688356</c:v>
                </c:pt>
                <c:pt idx="1">
                  <c:v>0.10882934572244007</c:v>
                </c:pt>
                <c:pt idx="2">
                  <c:v>0.12530078751517365</c:v>
                </c:pt>
                <c:pt idx="3">
                  <c:v>0.13382703457015166</c:v>
                </c:pt>
                <c:pt idx="4">
                  <c:v>0.13889560798078709</c:v>
                </c:pt>
                <c:pt idx="5">
                  <c:v>0.11462561607024012</c:v>
                </c:pt>
                <c:pt idx="6">
                  <c:v>9.0420085428031441E-2</c:v>
                </c:pt>
                <c:pt idx="7">
                  <c:v>0.1081829203743814</c:v>
                </c:pt>
                <c:pt idx="8">
                  <c:v>0.1132863238943585</c:v>
                </c:pt>
                <c:pt idx="9">
                  <c:v>0.12338308517581688</c:v>
                </c:pt>
                <c:pt idx="10">
                  <c:v>0.11488639584040426</c:v>
                </c:pt>
                <c:pt idx="11">
                  <c:v>0.11778290538662037</c:v>
                </c:pt>
                <c:pt idx="12">
                  <c:v>0.10317902290799041</c:v>
                </c:pt>
                <c:pt idx="13">
                  <c:v>0.12470024058898206</c:v>
                </c:pt>
                <c:pt idx="14">
                  <c:v>0.1176972342172948</c:v>
                </c:pt>
                <c:pt idx="15">
                  <c:v>0.12341772178997759</c:v>
                </c:pt>
                <c:pt idx="16">
                  <c:v>0.17647059238754326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26-4DDD-BCF4-70964360478B}"/>
            </c:ext>
          </c:extLst>
        </c:ser>
        <c:ser>
          <c:idx val="4"/>
          <c:order val="4"/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'region ac'!$A$2:$A$18</c:f>
              <c:strCache>
                <c:ptCount val="17"/>
                <c:pt idx="0">
                  <c:v>point.md</c:v>
                </c:pt>
                <c:pt idx="1">
                  <c:v>stiri.md</c:v>
                </c:pt>
                <c:pt idx="2">
                  <c:v>999.md</c:v>
                </c:pt>
                <c:pt idx="3">
                  <c:v>makler.md</c:v>
                </c:pt>
                <c:pt idx="4">
                  <c:v>meteofor.md</c:v>
                </c:pt>
                <c:pt idx="5">
                  <c:v>esp.md</c:v>
                </c:pt>
                <c:pt idx="6">
                  <c:v>perfecte.md</c:v>
                </c:pt>
                <c:pt idx="7">
                  <c:v>zdg.md</c:v>
                </c:pt>
                <c:pt idx="8">
                  <c:v>newsmaker.md</c:v>
                </c:pt>
                <c:pt idx="9">
                  <c:v>unimedia.md</c:v>
                </c:pt>
                <c:pt idx="10">
                  <c:v>tv8.md</c:v>
                </c:pt>
                <c:pt idx="11">
                  <c:v>noi.md</c:v>
                </c:pt>
                <c:pt idx="12">
                  <c:v>protv.md</c:v>
                </c:pt>
                <c:pt idx="13">
                  <c:v>diez.md</c:v>
                </c:pt>
                <c:pt idx="14">
                  <c:v>agora.md</c:v>
                </c:pt>
                <c:pt idx="15">
                  <c:v>moldova.org</c:v>
                </c:pt>
                <c:pt idx="16">
                  <c:v>stiripesurse.md</c:v>
                </c:pt>
              </c:strCache>
            </c:strRef>
          </c:cat>
          <c:val>
            <c:numRef>
              <c:f>'region ac'!$F$2:$F$18</c:f>
              <c:numCache>
                <c:formatCode>0%</c:formatCode>
                <c:ptCount val="17"/>
                <c:pt idx="0">
                  <c:v>3.2394363376512601E-2</c:v>
                </c:pt>
                <c:pt idx="1">
                  <c:v>3.0639144857540851E-2</c:v>
                </c:pt>
                <c:pt idx="2">
                  <c:v>3.8887929503801724E-2</c:v>
                </c:pt>
                <c:pt idx="3">
                  <c:v>3.6895001253902764E-2</c:v>
                </c:pt>
                <c:pt idx="4">
                  <c:v>3.0874649451594731E-2</c:v>
                </c:pt>
                <c:pt idx="5">
                  <c:v>4.2547237464669513E-2</c:v>
                </c:pt>
                <c:pt idx="6">
                  <c:v>3.6885244568706343E-2</c:v>
                </c:pt>
                <c:pt idx="7">
                  <c:v>3.4990588458570844E-2</c:v>
                </c:pt>
                <c:pt idx="8">
                  <c:v>3.7019857575227556E-2</c:v>
                </c:pt>
                <c:pt idx="9">
                  <c:v>2.4875622839709691E-2</c:v>
                </c:pt>
                <c:pt idx="10">
                  <c:v>3.5198374496697625E-2</c:v>
                </c:pt>
                <c:pt idx="11">
                  <c:v>3.1536199999068357E-2</c:v>
                </c:pt>
                <c:pt idx="12">
                  <c:v>3.7181636771634781E-2</c:v>
                </c:pt>
                <c:pt idx="13">
                  <c:v>3.6570747526683711E-2</c:v>
                </c:pt>
                <c:pt idx="14">
                  <c:v>3.8805975977379552E-2</c:v>
                </c:pt>
                <c:pt idx="15">
                  <c:v>3.7974685300032021E-2</c:v>
                </c:pt>
                <c:pt idx="16">
                  <c:v>5.8823534325259524E-2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26-4DDD-BCF4-709643604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90"/>
        <c:axId val="1926600352"/>
        <c:axId val="1"/>
      </c:barChart>
      <c:catAx>
        <c:axId val="19266003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926600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26840855106943"/>
          <c:y val="2.2988542610424781E-2"/>
          <c:w val="0.83491686460807701"/>
          <c:h val="0.95238247957473754"/>
        </c:manualLayout>
      </c:layout>
      <c:barChart>
        <c:barDir val="bar"/>
        <c:grouping val="percentStacked"/>
        <c:varyColors val="0"/>
        <c:ser>
          <c:idx val="0"/>
          <c:order val="0"/>
          <c:spPr>
            <a:solidFill>
              <a:srgbClr val="9CC09D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'region tc'!$A$2:$A$18</c:f>
              <c:strCache>
                <c:ptCount val="17"/>
                <c:pt idx="0">
                  <c:v>999.md</c:v>
                </c:pt>
                <c:pt idx="1">
                  <c:v>agora.md</c:v>
                </c:pt>
                <c:pt idx="2">
                  <c:v>diez.md</c:v>
                </c:pt>
                <c:pt idx="3">
                  <c:v>esp.md</c:v>
                </c:pt>
                <c:pt idx="4">
                  <c:v>makler.md</c:v>
                </c:pt>
                <c:pt idx="5">
                  <c:v>meteofor.md</c:v>
                </c:pt>
                <c:pt idx="6">
                  <c:v>moldova.org</c:v>
                </c:pt>
                <c:pt idx="7">
                  <c:v>newsmaker.md</c:v>
                </c:pt>
                <c:pt idx="8">
                  <c:v>noi.md</c:v>
                </c:pt>
                <c:pt idx="9">
                  <c:v>perfecte.md</c:v>
                </c:pt>
                <c:pt idx="10">
                  <c:v>point.md</c:v>
                </c:pt>
                <c:pt idx="11">
                  <c:v>protv.md</c:v>
                </c:pt>
                <c:pt idx="12">
                  <c:v>stiri.md</c:v>
                </c:pt>
                <c:pt idx="13">
                  <c:v>stiripesurse.md</c:v>
                </c:pt>
                <c:pt idx="14">
                  <c:v>tv8.md</c:v>
                </c:pt>
                <c:pt idx="15">
                  <c:v>unimedia.md</c:v>
                </c:pt>
                <c:pt idx="16">
                  <c:v>zdg.md</c:v>
                </c:pt>
              </c:strCache>
            </c:strRef>
          </c:cat>
          <c:val>
            <c:numRef>
              <c:f>'region tc'!$B$2:$B$18</c:f>
              <c:numCache>
                <c:formatCode>0%</c:formatCode>
                <c:ptCount val="17"/>
                <c:pt idx="0">
                  <c:v>0.26301475423600268</c:v>
                </c:pt>
                <c:pt idx="1">
                  <c:v>0.21879799917113579</c:v>
                </c:pt>
                <c:pt idx="2">
                  <c:v>0.25314785679327406</c:v>
                </c:pt>
                <c:pt idx="3">
                  <c:v>0.30279853016501879</c:v>
                </c:pt>
                <c:pt idx="4">
                  <c:v>0.2097572258447942</c:v>
                </c:pt>
                <c:pt idx="5">
                  <c:v>0.32735865054161883</c:v>
                </c:pt>
                <c:pt idx="6">
                  <c:v>0.22372903824983936</c:v>
                </c:pt>
                <c:pt idx="7">
                  <c:v>0.2765542337749069</c:v>
                </c:pt>
                <c:pt idx="8">
                  <c:v>0.29601538032601149</c:v>
                </c:pt>
                <c:pt idx="9">
                  <c:v>0.27591274844014896</c:v>
                </c:pt>
                <c:pt idx="10">
                  <c:v>0.24947819971873555</c:v>
                </c:pt>
                <c:pt idx="11">
                  <c:v>0.21773048665381922</c:v>
                </c:pt>
                <c:pt idx="12">
                  <c:v>0.2974631713774249</c:v>
                </c:pt>
                <c:pt idx="14">
                  <c:v>0.2192620192749711</c:v>
                </c:pt>
                <c:pt idx="15">
                  <c:v>0.27219531250709739</c:v>
                </c:pt>
                <c:pt idx="16">
                  <c:v>0.25548185177753779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7D-4003-AEC6-101C8A99A9EB}"/>
            </c:ext>
          </c:extLst>
        </c:ser>
        <c:ser>
          <c:idx val="1"/>
          <c:order val="1"/>
          <c:spPr>
            <a:solidFill>
              <a:srgbClr val="EABE37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'region tc'!$A$2:$A$18</c:f>
              <c:strCache>
                <c:ptCount val="17"/>
                <c:pt idx="0">
                  <c:v>999.md</c:v>
                </c:pt>
                <c:pt idx="1">
                  <c:v>agora.md</c:v>
                </c:pt>
                <c:pt idx="2">
                  <c:v>diez.md</c:v>
                </c:pt>
                <c:pt idx="3">
                  <c:v>esp.md</c:v>
                </c:pt>
                <c:pt idx="4">
                  <c:v>makler.md</c:v>
                </c:pt>
                <c:pt idx="5">
                  <c:v>meteofor.md</c:v>
                </c:pt>
                <c:pt idx="6">
                  <c:v>moldova.org</c:v>
                </c:pt>
                <c:pt idx="7">
                  <c:v>newsmaker.md</c:v>
                </c:pt>
                <c:pt idx="8">
                  <c:v>noi.md</c:v>
                </c:pt>
                <c:pt idx="9">
                  <c:v>perfecte.md</c:v>
                </c:pt>
                <c:pt idx="10">
                  <c:v>point.md</c:v>
                </c:pt>
                <c:pt idx="11">
                  <c:v>protv.md</c:v>
                </c:pt>
                <c:pt idx="12">
                  <c:v>stiri.md</c:v>
                </c:pt>
                <c:pt idx="13">
                  <c:v>stiripesurse.md</c:v>
                </c:pt>
                <c:pt idx="14">
                  <c:v>tv8.md</c:v>
                </c:pt>
                <c:pt idx="15">
                  <c:v>unimedia.md</c:v>
                </c:pt>
                <c:pt idx="16">
                  <c:v>zdg.md</c:v>
                </c:pt>
              </c:strCache>
            </c:strRef>
          </c:cat>
          <c:val>
            <c:numRef>
              <c:f>'region tc'!$C$2:$C$18</c:f>
              <c:numCache>
                <c:formatCode>0%</c:formatCode>
                <c:ptCount val="17"/>
                <c:pt idx="0">
                  <c:v>0.16945848470812297</c:v>
                </c:pt>
                <c:pt idx="1">
                  <c:v>0.29918288385929326</c:v>
                </c:pt>
                <c:pt idx="2">
                  <c:v>0.23592282162807066</c:v>
                </c:pt>
                <c:pt idx="3">
                  <c:v>0.2626559216843265</c:v>
                </c:pt>
                <c:pt idx="4">
                  <c:v>0.18060896997276094</c:v>
                </c:pt>
                <c:pt idx="5">
                  <c:v>0.1996415195088958</c:v>
                </c:pt>
                <c:pt idx="6">
                  <c:v>0.24895116724573033</c:v>
                </c:pt>
                <c:pt idx="7">
                  <c:v>0.19056549061624764</c:v>
                </c:pt>
                <c:pt idx="8">
                  <c:v>0.19215169291560039</c:v>
                </c:pt>
                <c:pt idx="9">
                  <c:v>0.18548107608104403</c:v>
                </c:pt>
                <c:pt idx="10">
                  <c:v>0.16808607306536555</c:v>
                </c:pt>
                <c:pt idx="11">
                  <c:v>0.19379613270769686</c:v>
                </c:pt>
                <c:pt idx="12">
                  <c:v>0.19395347515760297</c:v>
                </c:pt>
                <c:pt idx="13">
                  <c:v>2.2726590908163945E-2</c:v>
                </c:pt>
                <c:pt idx="14">
                  <c:v>0.20888038592919483</c:v>
                </c:pt>
                <c:pt idx="15">
                  <c:v>0.22826550305610219</c:v>
                </c:pt>
                <c:pt idx="16">
                  <c:v>0.21497307419049549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7D-4003-AEC6-101C8A99A9EB}"/>
            </c:ext>
          </c:extLst>
        </c:ser>
        <c:ser>
          <c:idx val="2"/>
          <c:order val="2"/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'region tc'!$A$2:$A$18</c:f>
              <c:strCache>
                <c:ptCount val="17"/>
                <c:pt idx="0">
                  <c:v>999.md</c:v>
                </c:pt>
                <c:pt idx="1">
                  <c:v>agora.md</c:v>
                </c:pt>
                <c:pt idx="2">
                  <c:v>diez.md</c:v>
                </c:pt>
                <c:pt idx="3">
                  <c:v>esp.md</c:v>
                </c:pt>
                <c:pt idx="4">
                  <c:v>makler.md</c:v>
                </c:pt>
                <c:pt idx="5">
                  <c:v>meteofor.md</c:v>
                </c:pt>
                <c:pt idx="6">
                  <c:v>moldova.org</c:v>
                </c:pt>
                <c:pt idx="7">
                  <c:v>newsmaker.md</c:v>
                </c:pt>
                <c:pt idx="8">
                  <c:v>noi.md</c:v>
                </c:pt>
                <c:pt idx="9">
                  <c:v>perfecte.md</c:v>
                </c:pt>
                <c:pt idx="10">
                  <c:v>point.md</c:v>
                </c:pt>
                <c:pt idx="11">
                  <c:v>protv.md</c:v>
                </c:pt>
                <c:pt idx="12">
                  <c:v>stiri.md</c:v>
                </c:pt>
                <c:pt idx="13">
                  <c:v>stiripesurse.md</c:v>
                </c:pt>
                <c:pt idx="14">
                  <c:v>tv8.md</c:v>
                </c:pt>
                <c:pt idx="15">
                  <c:v>unimedia.md</c:v>
                </c:pt>
                <c:pt idx="16">
                  <c:v>zdg.md</c:v>
                </c:pt>
              </c:strCache>
            </c:strRef>
          </c:cat>
          <c:val>
            <c:numRef>
              <c:f>'region tc'!$D$2:$D$18</c:f>
              <c:numCache>
                <c:formatCode>0%</c:formatCode>
                <c:ptCount val="17"/>
                <c:pt idx="0">
                  <c:v>0.31930119934901907</c:v>
                </c:pt>
                <c:pt idx="1">
                  <c:v>0.34523157308308283</c:v>
                </c:pt>
                <c:pt idx="2">
                  <c:v>0.28704848862659321</c:v>
                </c:pt>
                <c:pt idx="3">
                  <c:v>0.2966847882880731</c:v>
                </c:pt>
                <c:pt idx="4">
                  <c:v>0.47885630846221283</c:v>
                </c:pt>
                <c:pt idx="5">
                  <c:v>0.32011635418842471</c:v>
                </c:pt>
                <c:pt idx="6">
                  <c:v>0.41424876483176443</c:v>
                </c:pt>
                <c:pt idx="7">
                  <c:v>0.36392293080865257</c:v>
                </c:pt>
                <c:pt idx="8">
                  <c:v>0.37394807573412864</c:v>
                </c:pt>
                <c:pt idx="9">
                  <c:v>0.4305063999731229</c:v>
                </c:pt>
                <c:pt idx="10">
                  <c:v>0.47150350696377868</c:v>
                </c:pt>
                <c:pt idx="11">
                  <c:v>0.44439104378030869</c:v>
                </c:pt>
                <c:pt idx="12">
                  <c:v>0.37748286298843947</c:v>
                </c:pt>
                <c:pt idx="13">
                  <c:v>0.81817363271615162</c:v>
                </c:pt>
                <c:pt idx="14">
                  <c:v>0.45064615260265911</c:v>
                </c:pt>
                <c:pt idx="15">
                  <c:v>0.33084566404715471</c:v>
                </c:pt>
                <c:pt idx="16">
                  <c:v>0.37705808704227106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7D-4003-AEC6-101C8A99A9EB}"/>
            </c:ext>
          </c:extLst>
        </c:ser>
        <c:ser>
          <c:idx val="3"/>
          <c:order val="3"/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'region tc'!$A$2:$A$18</c:f>
              <c:strCache>
                <c:ptCount val="17"/>
                <c:pt idx="0">
                  <c:v>999.md</c:v>
                </c:pt>
                <c:pt idx="1">
                  <c:v>agora.md</c:v>
                </c:pt>
                <c:pt idx="2">
                  <c:v>diez.md</c:v>
                </c:pt>
                <c:pt idx="3">
                  <c:v>esp.md</c:v>
                </c:pt>
                <c:pt idx="4">
                  <c:v>makler.md</c:v>
                </c:pt>
                <c:pt idx="5">
                  <c:v>meteofor.md</c:v>
                </c:pt>
                <c:pt idx="6">
                  <c:v>moldova.org</c:v>
                </c:pt>
                <c:pt idx="7">
                  <c:v>newsmaker.md</c:v>
                </c:pt>
                <c:pt idx="8">
                  <c:v>noi.md</c:v>
                </c:pt>
                <c:pt idx="9">
                  <c:v>perfecte.md</c:v>
                </c:pt>
                <c:pt idx="10">
                  <c:v>point.md</c:v>
                </c:pt>
                <c:pt idx="11">
                  <c:v>protv.md</c:v>
                </c:pt>
                <c:pt idx="12">
                  <c:v>stiri.md</c:v>
                </c:pt>
                <c:pt idx="13">
                  <c:v>stiripesurse.md</c:v>
                </c:pt>
                <c:pt idx="14">
                  <c:v>tv8.md</c:v>
                </c:pt>
                <c:pt idx="15">
                  <c:v>unimedia.md</c:v>
                </c:pt>
                <c:pt idx="16">
                  <c:v>zdg.md</c:v>
                </c:pt>
              </c:strCache>
            </c:strRef>
          </c:cat>
          <c:val>
            <c:numRef>
              <c:f>'region tc'!$E$2:$E$18</c:f>
              <c:numCache>
                <c:formatCode>0%</c:formatCode>
                <c:ptCount val="17"/>
                <c:pt idx="0">
                  <c:v>0.21855820486380043</c:v>
                </c:pt>
                <c:pt idx="1">
                  <c:v>9.2874545873950845E-2</c:v>
                </c:pt>
                <c:pt idx="2">
                  <c:v>0.19780050166473689</c:v>
                </c:pt>
                <c:pt idx="3">
                  <c:v>8.5096953511497875E-2</c:v>
                </c:pt>
                <c:pt idx="4">
                  <c:v>0.10990457900880994</c:v>
                </c:pt>
                <c:pt idx="5">
                  <c:v>0.13093663342332743</c:v>
                </c:pt>
                <c:pt idx="6">
                  <c:v>0.10205992334141573</c:v>
                </c:pt>
                <c:pt idx="7">
                  <c:v>0.11691989812400308</c:v>
                </c:pt>
                <c:pt idx="8">
                  <c:v>9.3958307713993855E-2</c:v>
                </c:pt>
                <c:pt idx="9">
                  <c:v>8.5558162918610597E-2</c:v>
                </c:pt>
                <c:pt idx="10">
                  <c:v>8.1136345333030935E-2</c:v>
                </c:pt>
                <c:pt idx="11">
                  <c:v>9.1949532150189944E-2</c:v>
                </c:pt>
                <c:pt idx="12">
                  <c:v>9.3258825281056862E-2</c:v>
                </c:pt>
                <c:pt idx="13">
                  <c:v>0.14773579092067765</c:v>
                </c:pt>
                <c:pt idx="14">
                  <c:v>7.5935642107113843E-2</c:v>
                </c:pt>
                <c:pt idx="15">
                  <c:v>0.13478601918186911</c:v>
                </c:pt>
                <c:pt idx="16">
                  <c:v>8.9255390924909334E-2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7D-4003-AEC6-101C8A99A9EB}"/>
            </c:ext>
          </c:extLst>
        </c:ser>
        <c:ser>
          <c:idx val="4"/>
          <c:order val="4"/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'region tc'!$A$2:$A$18</c:f>
              <c:strCache>
                <c:ptCount val="17"/>
                <c:pt idx="0">
                  <c:v>999.md</c:v>
                </c:pt>
                <c:pt idx="1">
                  <c:v>agora.md</c:v>
                </c:pt>
                <c:pt idx="2">
                  <c:v>diez.md</c:v>
                </c:pt>
                <c:pt idx="3">
                  <c:v>esp.md</c:v>
                </c:pt>
                <c:pt idx="4">
                  <c:v>makler.md</c:v>
                </c:pt>
                <c:pt idx="5">
                  <c:v>meteofor.md</c:v>
                </c:pt>
                <c:pt idx="6">
                  <c:v>moldova.org</c:v>
                </c:pt>
                <c:pt idx="7">
                  <c:v>newsmaker.md</c:v>
                </c:pt>
                <c:pt idx="8">
                  <c:v>noi.md</c:v>
                </c:pt>
                <c:pt idx="9">
                  <c:v>perfecte.md</c:v>
                </c:pt>
                <c:pt idx="10">
                  <c:v>point.md</c:v>
                </c:pt>
                <c:pt idx="11">
                  <c:v>protv.md</c:v>
                </c:pt>
                <c:pt idx="12">
                  <c:v>stiri.md</c:v>
                </c:pt>
                <c:pt idx="13">
                  <c:v>stiripesurse.md</c:v>
                </c:pt>
                <c:pt idx="14">
                  <c:v>tv8.md</c:v>
                </c:pt>
                <c:pt idx="15">
                  <c:v>unimedia.md</c:v>
                </c:pt>
                <c:pt idx="16">
                  <c:v>zdg.md</c:v>
                </c:pt>
              </c:strCache>
            </c:strRef>
          </c:cat>
          <c:val>
            <c:numRef>
              <c:f>'region tc'!$F$2:$F$18</c:f>
              <c:numCache>
                <c:formatCode>0%</c:formatCode>
                <c:ptCount val="17"/>
                <c:pt idx="0">
                  <c:v>2.9667366843054849E-2</c:v>
                </c:pt>
                <c:pt idx="1">
                  <c:v>4.3912998012537292E-2</c:v>
                </c:pt>
                <c:pt idx="2">
                  <c:v>2.6080321287325195E-2</c:v>
                </c:pt>
                <c:pt idx="3">
                  <c:v>5.2763816351083653E-2</c:v>
                </c:pt>
                <c:pt idx="4">
                  <c:v>2.0872916711422104E-2</c:v>
                </c:pt>
                <c:pt idx="5">
                  <c:v>2.1946842337733183E-2</c:v>
                </c:pt>
                <c:pt idx="6">
                  <c:v>1.1011096331250062E-2</c:v>
                </c:pt>
                <c:pt idx="7">
                  <c:v>5.2037446676189897E-2</c:v>
                </c:pt>
                <c:pt idx="8">
                  <c:v>4.3926553310265584E-2</c:v>
                </c:pt>
                <c:pt idx="9">
                  <c:v>2.2541612587073538E-2</c:v>
                </c:pt>
                <c:pt idx="10">
                  <c:v>2.9795884919089285E-2</c:v>
                </c:pt>
                <c:pt idx="11">
                  <c:v>5.2132804707985279E-2</c:v>
                </c:pt>
                <c:pt idx="12">
                  <c:v>3.7841665195475806E-2</c:v>
                </c:pt>
                <c:pt idx="14">
                  <c:v>4.5275810086061172E-2</c:v>
                </c:pt>
                <c:pt idx="15">
                  <c:v>3.3907491207776579E-2</c:v>
                </c:pt>
                <c:pt idx="16">
                  <c:v>6.3231616064786347E-2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7D-4003-AEC6-101C8A99A9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90"/>
        <c:axId val="1926598752"/>
        <c:axId val="1"/>
      </c:barChart>
      <c:catAx>
        <c:axId val="19265987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926598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26840855106943"/>
          <c:y val="2.2988542610424781E-2"/>
          <c:w val="0.83491686460807701"/>
          <c:h val="0.95238247957473754"/>
        </c:manualLayout>
      </c:layout>
      <c:barChart>
        <c:barDir val="bar"/>
        <c:grouping val="percentStacked"/>
        <c:varyColors val="0"/>
        <c:ser>
          <c:idx val="0"/>
          <c:order val="0"/>
          <c:spPr>
            <a:solidFill>
              <a:srgbClr val="9CC09D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'region vc'!$A$2:$A$18</c:f>
              <c:strCache>
                <c:ptCount val="17"/>
                <c:pt idx="0">
                  <c:v>999.md</c:v>
                </c:pt>
                <c:pt idx="1">
                  <c:v>agora.md</c:v>
                </c:pt>
                <c:pt idx="2">
                  <c:v>diez.md</c:v>
                </c:pt>
                <c:pt idx="3">
                  <c:v>esp.md</c:v>
                </c:pt>
                <c:pt idx="4">
                  <c:v>makler.md</c:v>
                </c:pt>
                <c:pt idx="5">
                  <c:v>meteofor.md</c:v>
                </c:pt>
                <c:pt idx="6">
                  <c:v>moldova.org</c:v>
                </c:pt>
                <c:pt idx="7">
                  <c:v>newsmaker.md</c:v>
                </c:pt>
                <c:pt idx="8">
                  <c:v>noi.md</c:v>
                </c:pt>
                <c:pt idx="9">
                  <c:v>perfecte.md</c:v>
                </c:pt>
                <c:pt idx="10">
                  <c:v>point.md</c:v>
                </c:pt>
                <c:pt idx="11">
                  <c:v>protv.md</c:v>
                </c:pt>
                <c:pt idx="12">
                  <c:v>stiri.md</c:v>
                </c:pt>
                <c:pt idx="13">
                  <c:v>stiripesurse.md</c:v>
                </c:pt>
                <c:pt idx="14">
                  <c:v>tv8.md</c:v>
                </c:pt>
                <c:pt idx="15">
                  <c:v>unimedia.md</c:v>
                </c:pt>
                <c:pt idx="16">
                  <c:v>zdg.md</c:v>
                </c:pt>
              </c:strCache>
            </c:strRef>
          </c:cat>
          <c:val>
            <c:numRef>
              <c:f>'region vc'!$B$2:$B$18</c:f>
              <c:numCache>
                <c:formatCode>0%</c:formatCode>
                <c:ptCount val="17"/>
                <c:pt idx="0">
                  <c:v>0.29186022041614967</c:v>
                </c:pt>
                <c:pt idx="1">
                  <c:v>0.2010280608865449</c:v>
                </c:pt>
                <c:pt idx="2">
                  <c:v>0.27749807979000052</c:v>
                </c:pt>
                <c:pt idx="3">
                  <c:v>0.29910596397696587</c:v>
                </c:pt>
                <c:pt idx="4">
                  <c:v>0.24839725940595064</c:v>
                </c:pt>
                <c:pt idx="5">
                  <c:v>0.30988321988649725</c:v>
                </c:pt>
                <c:pt idx="6">
                  <c:v>0.19456872578526047</c:v>
                </c:pt>
                <c:pt idx="7">
                  <c:v>0.29889711346107301</c:v>
                </c:pt>
                <c:pt idx="8">
                  <c:v>0.29826417659925347</c:v>
                </c:pt>
                <c:pt idx="9">
                  <c:v>0.28694194580992771</c:v>
                </c:pt>
                <c:pt idx="10">
                  <c:v>0.25180414945141261</c:v>
                </c:pt>
                <c:pt idx="11">
                  <c:v>0.24043942614561142</c:v>
                </c:pt>
                <c:pt idx="12">
                  <c:v>0.27984826639566346</c:v>
                </c:pt>
                <c:pt idx="13">
                  <c:v>1.1515905798406738E-2</c:v>
                </c:pt>
                <c:pt idx="14">
                  <c:v>0.25290209963369742</c:v>
                </c:pt>
                <c:pt idx="15">
                  <c:v>0.25190296161796394</c:v>
                </c:pt>
                <c:pt idx="16">
                  <c:v>0.25152013701811027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70-46D5-9CC3-12D67ED9424F}"/>
            </c:ext>
          </c:extLst>
        </c:ser>
        <c:ser>
          <c:idx val="1"/>
          <c:order val="1"/>
          <c:spPr>
            <a:solidFill>
              <a:srgbClr val="EABE37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'region vc'!$A$2:$A$18</c:f>
              <c:strCache>
                <c:ptCount val="17"/>
                <c:pt idx="0">
                  <c:v>999.md</c:v>
                </c:pt>
                <c:pt idx="1">
                  <c:v>agora.md</c:v>
                </c:pt>
                <c:pt idx="2">
                  <c:v>diez.md</c:v>
                </c:pt>
                <c:pt idx="3">
                  <c:v>esp.md</c:v>
                </c:pt>
                <c:pt idx="4">
                  <c:v>makler.md</c:v>
                </c:pt>
                <c:pt idx="5">
                  <c:v>meteofor.md</c:v>
                </c:pt>
                <c:pt idx="6">
                  <c:v>moldova.org</c:v>
                </c:pt>
                <c:pt idx="7">
                  <c:v>newsmaker.md</c:v>
                </c:pt>
                <c:pt idx="8">
                  <c:v>noi.md</c:v>
                </c:pt>
                <c:pt idx="9">
                  <c:v>perfecte.md</c:v>
                </c:pt>
                <c:pt idx="10">
                  <c:v>point.md</c:v>
                </c:pt>
                <c:pt idx="11">
                  <c:v>protv.md</c:v>
                </c:pt>
                <c:pt idx="12">
                  <c:v>stiri.md</c:v>
                </c:pt>
                <c:pt idx="13">
                  <c:v>stiripesurse.md</c:v>
                </c:pt>
                <c:pt idx="14">
                  <c:v>tv8.md</c:v>
                </c:pt>
                <c:pt idx="15">
                  <c:v>unimedia.md</c:v>
                </c:pt>
                <c:pt idx="16">
                  <c:v>zdg.md</c:v>
                </c:pt>
              </c:strCache>
            </c:strRef>
          </c:cat>
          <c:val>
            <c:numRef>
              <c:f>'region vc'!$C$2:$C$18</c:f>
              <c:numCache>
                <c:formatCode>0%</c:formatCode>
                <c:ptCount val="17"/>
                <c:pt idx="0">
                  <c:v>0.16298180078083777</c:v>
                </c:pt>
                <c:pt idx="1">
                  <c:v>0.2614812249868575</c:v>
                </c:pt>
                <c:pt idx="2">
                  <c:v>0.26067755008125382</c:v>
                </c:pt>
                <c:pt idx="3">
                  <c:v>0.2576435332828565</c:v>
                </c:pt>
                <c:pt idx="4">
                  <c:v>0.21342017521077417</c:v>
                </c:pt>
                <c:pt idx="5">
                  <c:v>0.20035525121204467</c:v>
                </c:pt>
                <c:pt idx="6">
                  <c:v>0.23856200804803096</c:v>
                </c:pt>
                <c:pt idx="7">
                  <c:v>0.2038532230538701</c:v>
                </c:pt>
                <c:pt idx="8">
                  <c:v>0.20371628211523027</c:v>
                </c:pt>
                <c:pt idx="9">
                  <c:v>0.19239749192236627</c:v>
                </c:pt>
                <c:pt idx="10">
                  <c:v>0.16846125468656378</c:v>
                </c:pt>
                <c:pt idx="11">
                  <c:v>0.18490470682397636</c:v>
                </c:pt>
                <c:pt idx="12">
                  <c:v>0.1774274889600907</c:v>
                </c:pt>
                <c:pt idx="13">
                  <c:v>2.3300865389803603E-2</c:v>
                </c:pt>
                <c:pt idx="14">
                  <c:v>0.23949692278798237</c:v>
                </c:pt>
                <c:pt idx="15">
                  <c:v>0.22775793467016386</c:v>
                </c:pt>
                <c:pt idx="16">
                  <c:v>0.22635963503232498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70-46D5-9CC3-12D67ED9424F}"/>
            </c:ext>
          </c:extLst>
        </c:ser>
        <c:ser>
          <c:idx val="2"/>
          <c:order val="2"/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'region vc'!$A$2:$A$18</c:f>
              <c:strCache>
                <c:ptCount val="17"/>
                <c:pt idx="0">
                  <c:v>999.md</c:v>
                </c:pt>
                <c:pt idx="1">
                  <c:v>agora.md</c:v>
                </c:pt>
                <c:pt idx="2">
                  <c:v>diez.md</c:v>
                </c:pt>
                <c:pt idx="3">
                  <c:v>esp.md</c:v>
                </c:pt>
                <c:pt idx="4">
                  <c:v>makler.md</c:v>
                </c:pt>
                <c:pt idx="5">
                  <c:v>meteofor.md</c:v>
                </c:pt>
                <c:pt idx="6">
                  <c:v>moldova.org</c:v>
                </c:pt>
                <c:pt idx="7">
                  <c:v>newsmaker.md</c:v>
                </c:pt>
                <c:pt idx="8">
                  <c:v>noi.md</c:v>
                </c:pt>
                <c:pt idx="9">
                  <c:v>perfecte.md</c:v>
                </c:pt>
                <c:pt idx="10">
                  <c:v>point.md</c:v>
                </c:pt>
                <c:pt idx="11">
                  <c:v>protv.md</c:v>
                </c:pt>
                <c:pt idx="12">
                  <c:v>stiri.md</c:v>
                </c:pt>
                <c:pt idx="13">
                  <c:v>stiripesurse.md</c:v>
                </c:pt>
                <c:pt idx="14">
                  <c:v>tv8.md</c:v>
                </c:pt>
                <c:pt idx="15">
                  <c:v>unimedia.md</c:v>
                </c:pt>
                <c:pt idx="16">
                  <c:v>zdg.md</c:v>
                </c:pt>
              </c:strCache>
            </c:strRef>
          </c:cat>
          <c:val>
            <c:numRef>
              <c:f>'region vc'!$D$2:$D$18</c:f>
              <c:numCache>
                <c:formatCode>0%</c:formatCode>
                <c:ptCount val="17"/>
                <c:pt idx="0">
                  <c:v>0.30957014495327329</c:v>
                </c:pt>
                <c:pt idx="1">
                  <c:v>0.3630640749316516</c:v>
                </c:pt>
                <c:pt idx="2">
                  <c:v>0.30890514017293713</c:v>
                </c:pt>
                <c:pt idx="3">
                  <c:v>0.28462049824229307</c:v>
                </c:pt>
                <c:pt idx="4">
                  <c:v>0.36486377931687952</c:v>
                </c:pt>
                <c:pt idx="5">
                  <c:v>0.29631844248035177</c:v>
                </c:pt>
                <c:pt idx="6">
                  <c:v>0.4750161721388243</c:v>
                </c:pt>
                <c:pt idx="7">
                  <c:v>0.34380478962564326</c:v>
                </c:pt>
                <c:pt idx="8">
                  <c:v>0.35504521538187733</c:v>
                </c:pt>
                <c:pt idx="9">
                  <c:v>0.42985194779892133</c:v>
                </c:pt>
                <c:pt idx="10">
                  <c:v>0.46709158706004589</c:v>
                </c:pt>
                <c:pt idx="11">
                  <c:v>0.40307241024053947</c:v>
                </c:pt>
                <c:pt idx="12">
                  <c:v>0.39908598988576427</c:v>
                </c:pt>
                <c:pt idx="13">
                  <c:v>0.76322445036328379</c:v>
                </c:pt>
                <c:pt idx="14">
                  <c:v>0.36512216747516241</c:v>
                </c:pt>
                <c:pt idx="15">
                  <c:v>0.37148175800918892</c:v>
                </c:pt>
                <c:pt idx="16">
                  <c:v>0.35999179965587819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70-46D5-9CC3-12D67ED9424F}"/>
            </c:ext>
          </c:extLst>
        </c:ser>
        <c:ser>
          <c:idx val="3"/>
          <c:order val="3"/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'region vc'!$A$2:$A$18</c:f>
              <c:strCache>
                <c:ptCount val="17"/>
                <c:pt idx="0">
                  <c:v>999.md</c:v>
                </c:pt>
                <c:pt idx="1">
                  <c:v>agora.md</c:v>
                </c:pt>
                <c:pt idx="2">
                  <c:v>diez.md</c:v>
                </c:pt>
                <c:pt idx="3">
                  <c:v>esp.md</c:v>
                </c:pt>
                <c:pt idx="4">
                  <c:v>makler.md</c:v>
                </c:pt>
                <c:pt idx="5">
                  <c:v>meteofor.md</c:v>
                </c:pt>
                <c:pt idx="6">
                  <c:v>moldova.org</c:v>
                </c:pt>
                <c:pt idx="7">
                  <c:v>newsmaker.md</c:v>
                </c:pt>
                <c:pt idx="8">
                  <c:v>noi.md</c:v>
                </c:pt>
                <c:pt idx="9">
                  <c:v>perfecte.md</c:v>
                </c:pt>
                <c:pt idx="10">
                  <c:v>point.md</c:v>
                </c:pt>
                <c:pt idx="11">
                  <c:v>protv.md</c:v>
                </c:pt>
                <c:pt idx="12">
                  <c:v>stiri.md</c:v>
                </c:pt>
                <c:pt idx="13">
                  <c:v>stiripesurse.md</c:v>
                </c:pt>
                <c:pt idx="14">
                  <c:v>tv8.md</c:v>
                </c:pt>
                <c:pt idx="15">
                  <c:v>unimedia.md</c:v>
                </c:pt>
                <c:pt idx="16">
                  <c:v>zdg.md</c:v>
                </c:pt>
              </c:strCache>
            </c:strRef>
          </c:cat>
          <c:val>
            <c:numRef>
              <c:f>'region vc'!$E$2:$E$18</c:f>
              <c:numCache>
                <c:formatCode>0%</c:formatCode>
                <c:ptCount val="17"/>
                <c:pt idx="0">
                  <c:v>0.20195291524347705</c:v>
                </c:pt>
                <c:pt idx="1">
                  <c:v>0.11148430097720441</c:v>
                </c:pt>
                <c:pt idx="2">
                  <c:v>0.1223652114557683</c:v>
                </c:pt>
                <c:pt idx="3">
                  <c:v>9.8819551706998368E-2</c:v>
                </c:pt>
                <c:pt idx="4">
                  <c:v>0.15427176053748953</c:v>
                </c:pt>
                <c:pt idx="5">
                  <c:v>0.16754237727380808</c:v>
                </c:pt>
                <c:pt idx="6">
                  <c:v>7.4253202425886816E-2</c:v>
                </c:pt>
                <c:pt idx="7">
                  <c:v>0.10741983533707214</c:v>
                </c:pt>
                <c:pt idx="8">
                  <c:v>9.9799039810871487E-2</c:v>
                </c:pt>
                <c:pt idx="9">
                  <c:v>6.822380737852661E-2</c:v>
                </c:pt>
                <c:pt idx="10">
                  <c:v>8.2858045170231875E-2</c:v>
                </c:pt>
                <c:pt idx="11">
                  <c:v>8.1226299313379088E-2</c:v>
                </c:pt>
                <c:pt idx="12">
                  <c:v>0.10147132019882853</c:v>
                </c:pt>
                <c:pt idx="13">
                  <c:v>0.18312436088516987</c:v>
                </c:pt>
                <c:pt idx="14">
                  <c:v>0.10368128334298631</c:v>
                </c:pt>
                <c:pt idx="15">
                  <c:v>0.11592952284924063</c:v>
                </c:pt>
                <c:pt idx="16">
                  <c:v>9.4592199773027241E-2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70-46D5-9CC3-12D67ED9424F}"/>
            </c:ext>
          </c:extLst>
        </c:ser>
        <c:ser>
          <c:idx val="4"/>
          <c:order val="4"/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'region vc'!$A$2:$A$18</c:f>
              <c:strCache>
                <c:ptCount val="17"/>
                <c:pt idx="0">
                  <c:v>999.md</c:v>
                </c:pt>
                <c:pt idx="1">
                  <c:v>agora.md</c:v>
                </c:pt>
                <c:pt idx="2">
                  <c:v>diez.md</c:v>
                </c:pt>
                <c:pt idx="3">
                  <c:v>esp.md</c:v>
                </c:pt>
                <c:pt idx="4">
                  <c:v>makler.md</c:v>
                </c:pt>
                <c:pt idx="5">
                  <c:v>meteofor.md</c:v>
                </c:pt>
                <c:pt idx="6">
                  <c:v>moldova.org</c:v>
                </c:pt>
                <c:pt idx="7">
                  <c:v>newsmaker.md</c:v>
                </c:pt>
                <c:pt idx="8">
                  <c:v>noi.md</c:v>
                </c:pt>
                <c:pt idx="9">
                  <c:v>perfecte.md</c:v>
                </c:pt>
                <c:pt idx="10">
                  <c:v>point.md</c:v>
                </c:pt>
                <c:pt idx="11">
                  <c:v>protv.md</c:v>
                </c:pt>
                <c:pt idx="12">
                  <c:v>stiri.md</c:v>
                </c:pt>
                <c:pt idx="13">
                  <c:v>stiripesurse.md</c:v>
                </c:pt>
                <c:pt idx="14">
                  <c:v>tv8.md</c:v>
                </c:pt>
                <c:pt idx="15">
                  <c:v>unimedia.md</c:v>
                </c:pt>
                <c:pt idx="16">
                  <c:v>zdg.md</c:v>
                </c:pt>
              </c:strCache>
            </c:strRef>
          </c:cat>
          <c:val>
            <c:numRef>
              <c:f>'region vc'!$F$2:$F$18</c:f>
              <c:numCache>
                <c:formatCode>0%</c:formatCode>
                <c:ptCount val="17"/>
                <c:pt idx="0">
                  <c:v>3.3634918606262207E-2</c:v>
                </c:pt>
                <c:pt idx="1">
                  <c:v>6.2942338217741603E-2</c:v>
                </c:pt>
                <c:pt idx="2">
                  <c:v>3.0554018500040206E-2</c:v>
                </c:pt>
                <c:pt idx="3">
                  <c:v>5.9810442790886237E-2</c:v>
                </c:pt>
                <c:pt idx="4">
                  <c:v>1.9047005528906053E-2</c:v>
                </c:pt>
                <c:pt idx="5">
                  <c:v>2.5900699147298152E-2</c:v>
                </c:pt>
                <c:pt idx="6">
                  <c:v>1.7599891601997431E-2</c:v>
                </c:pt>
                <c:pt idx="7">
                  <c:v>4.6025048522341516E-2</c:v>
                </c:pt>
                <c:pt idx="8">
                  <c:v>4.3175286092767384E-2</c:v>
                </c:pt>
                <c:pt idx="9">
                  <c:v>2.2584797090258065E-2</c:v>
                </c:pt>
                <c:pt idx="10">
                  <c:v>2.9784973631745877E-2</c:v>
                </c:pt>
                <c:pt idx="11">
                  <c:v>9.0357167476493722E-2</c:v>
                </c:pt>
                <c:pt idx="12">
                  <c:v>4.2166924559652985E-2</c:v>
                </c:pt>
                <c:pt idx="13">
                  <c:v>1.8834417563336047E-2</c:v>
                </c:pt>
                <c:pt idx="14">
                  <c:v>3.8797526760171501E-2</c:v>
                </c:pt>
                <c:pt idx="15">
                  <c:v>3.2927832853442703E-2</c:v>
                </c:pt>
                <c:pt idx="16">
                  <c:v>6.7536218520659233E-2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70-46D5-9CC3-12D67ED942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90"/>
        <c:axId val="1926599552"/>
        <c:axId val="1"/>
      </c:barChart>
      <c:catAx>
        <c:axId val="19265995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926599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26840855106901"/>
          <c:y val="2.2988542610424718E-2"/>
          <c:w val="0.83491686460807624"/>
          <c:h val="0.95238247957473754"/>
        </c:manualLayout>
      </c:layout>
      <c:barChart>
        <c:barDir val="bar"/>
        <c:grouping val="percentStacked"/>
        <c:varyColors val="0"/>
        <c:ser>
          <c:idx val="0"/>
          <c:order val="0"/>
          <c:spPr>
            <a:solidFill>
              <a:srgbClr val="9CC09D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'income ac'!$A$2:$A$18</c:f>
              <c:strCache>
                <c:ptCount val="17"/>
                <c:pt idx="0">
                  <c:v>stiripesurse.md</c:v>
                </c:pt>
                <c:pt idx="1">
                  <c:v>unimedia.md</c:v>
                </c:pt>
                <c:pt idx="2">
                  <c:v>stiri.md</c:v>
                </c:pt>
                <c:pt idx="3">
                  <c:v>diez.md</c:v>
                </c:pt>
                <c:pt idx="4">
                  <c:v>meteofor.md</c:v>
                </c:pt>
                <c:pt idx="5">
                  <c:v>noi.md</c:v>
                </c:pt>
                <c:pt idx="6">
                  <c:v>moldova.org</c:v>
                </c:pt>
                <c:pt idx="7">
                  <c:v>zdg.md</c:v>
                </c:pt>
                <c:pt idx="8">
                  <c:v>point.md</c:v>
                </c:pt>
                <c:pt idx="9">
                  <c:v>makler.md</c:v>
                </c:pt>
                <c:pt idx="10">
                  <c:v>tv8.md</c:v>
                </c:pt>
                <c:pt idx="11">
                  <c:v>esp.md</c:v>
                </c:pt>
                <c:pt idx="12">
                  <c:v>perfecte.md</c:v>
                </c:pt>
                <c:pt idx="13">
                  <c:v>999.md</c:v>
                </c:pt>
                <c:pt idx="14">
                  <c:v>agora.md</c:v>
                </c:pt>
                <c:pt idx="15">
                  <c:v>protv.md</c:v>
                </c:pt>
                <c:pt idx="16">
                  <c:v>newsmaker.md</c:v>
                </c:pt>
              </c:strCache>
            </c:strRef>
          </c:cat>
          <c:val>
            <c:numRef>
              <c:f>'income ac'!$B$2:$B$18</c:f>
              <c:numCache>
                <c:formatCode>0%</c:formatCode>
                <c:ptCount val="17"/>
                <c:pt idx="0">
                  <c:v>0.74999999625000002</c:v>
                </c:pt>
                <c:pt idx="1">
                  <c:v>0.60734892448537137</c:v>
                </c:pt>
                <c:pt idx="2">
                  <c:v>0.58779213581649237</c:v>
                </c:pt>
                <c:pt idx="3">
                  <c:v>0.57326202535728221</c:v>
                </c:pt>
                <c:pt idx="4">
                  <c:v>0.57235211686181686</c:v>
                </c:pt>
                <c:pt idx="5">
                  <c:v>0.57058316179978186</c:v>
                </c:pt>
                <c:pt idx="6">
                  <c:v>0.57013573690075958</c:v>
                </c:pt>
                <c:pt idx="7">
                  <c:v>0.56746396321103199</c:v>
                </c:pt>
                <c:pt idx="8">
                  <c:v>0.56691021425446531</c:v>
                </c:pt>
                <c:pt idx="9">
                  <c:v>0.56165616141740438</c:v>
                </c:pt>
                <c:pt idx="10">
                  <c:v>0.56001480215407973</c:v>
                </c:pt>
                <c:pt idx="11">
                  <c:v>0.55627623275823002</c:v>
                </c:pt>
                <c:pt idx="12">
                  <c:v>0.55470383041280091</c:v>
                </c:pt>
                <c:pt idx="13">
                  <c:v>0.54472701642235166</c:v>
                </c:pt>
                <c:pt idx="14">
                  <c:v>0.54174396421057347</c:v>
                </c:pt>
                <c:pt idx="15">
                  <c:v>0.53747264343886614</c:v>
                </c:pt>
                <c:pt idx="16">
                  <c:v>0.53594359543812442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FE-413C-BDA4-E9D3C4B801DB}"/>
            </c:ext>
          </c:extLst>
        </c:ser>
        <c:ser>
          <c:idx val="1"/>
          <c:order val="1"/>
          <c:spPr>
            <a:solidFill>
              <a:srgbClr val="EABE37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'income ac'!$A$2:$A$18</c:f>
              <c:strCache>
                <c:ptCount val="17"/>
                <c:pt idx="0">
                  <c:v>stiripesurse.md</c:v>
                </c:pt>
                <c:pt idx="1">
                  <c:v>unimedia.md</c:v>
                </c:pt>
                <c:pt idx="2">
                  <c:v>stiri.md</c:v>
                </c:pt>
                <c:pt idx="3">
                  <c:v>diez.md</c:v>
                </c:pt>
                <c:pt idx="4">
                  <c:v>meteofor.md</c:v>
                </c:pt>
                <c:pt idx="5">
                  <c:v>noi.md</c:v>
                </c:pt>
                <c:pt idx="6">
                  <c:v>moldova.org</c:v>
                </c:pt>
                <c:pt idx="7">
                  <c:v>zdg.md</c:v>
                </c:pt>
                <c:pt idx="8">
                  <c:v>point.md</c:v>
                </c:pt>
                <c:pt idx="9">
                  <c:v>makler.md</c:v>
                </c:pt>
                <c:pt idx="10">
                  <c:v>tv8.md</c:v>
                </c:pt>
                <c:pt idx="11">
                  <c:v>esp.md</c:v>
                </c:pt>
                <c:pt idx="12">
                  <c:v>perfecte.md</c:v>
                </c:pt>
                <c:pt idx="13">
                  <c:v>999.md</c:v>
                </c:pt>
                <c:pt idx="14">
                  <c:v>agora.md</c:v>
                </c:pt>
                <c:pt idx="15">
                  <c:v>protv.md</c:v>
                </c:pt>
                <c:pt idx="16">
                  <c:v>newsmaker.md</c:v>
                </c:pt>
              </c:strCache>
            </c:strRef>
          </c:cat>
          <c:val>
            <c:numRef>
              <c:f>'income ac'!$C$2:$C$18</c:f>
              <c:numCache>
                <c:formatCode>0%</c:formatCode>
                <c:ptCount val="17"/>
                <c:pt idx="0">
                  <c:v>0.25000000374999998</c:v>
                </c:pt>
                <c:pt idx="1">
                  <c:v>0.2834801150434324</c:v>
                </c:pt>
                <c:pt idx="2">
                  <c:v>0.28044280020406398</c:v>
                </c:pt>
                <c:pt idx="3">
                  <c:v>0.31577540854610725</c:v>
                </c:pt>
                <c:pt idx="4">
                  <c:v>0.33272276655706529</c:v>
                </c:pt>
                <c:pt idx="5">
                  <c:v>0.31450398659885392</c:v>
                </c:pt>
                <c:pt idx="6">
                  <c:v>0.28959275821174835</c:v>
                </c:pt>
                <c:pt idx="7">
                  <c:v>0.29546152085569627</c:v>
                </c:pt>
                <c:pt idx="8">
                  <c:v>0.30994038874620011</c:v>
                </c:pt>
                <c:pt idx="9">
                  <c:v>0.3402340269205531</c:v>
                </c:pt>
                <c:pt idx="10">
                  <c:v>0.32097280308164178</c:v>
                </c:pt>
                <c:pt idx="11">
                  <c:v>0.33708508864757269</c:v>
                </c:pt>
                <c:pt idx="12">
                  <c:v>0.32473868415476703</c:v>
                </c:pt>
                <c:pt idx="13">
                  <c:v>0.36030588141076869</c:v>
                </c:pt>
                <c:pt idx="14">
                  <c:v>0.29931972271359997</c:v>
                </c:pt>
                <c:pt idx="15">
                  <c:v>0.32713347758354128</c:v>
                </c:pt>
                <c:pt idx="16">
                  <c:v>0.33929246001864399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FE-413C-BDA4-E9D3C4B801DB}"/>
            </c:ext>
          </c:extLst>
        </c:ser>
        <c:ser>
          <c:idx val="2"/>
          <c:order val="2"/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'income ac'!$A$2:$A$18</c:f>
              <c:strCache>
                <c:ptCount val="17"/>
                <c:pt idx="0">
                  <c:v>stiripesurse.md</c:v>
                </c:pt>
                <c:pt idx="1">
                  <c:v>unimedia.md</c:v>
                </c:pt>
                <c:pt idx="2">
                  <c:v>stiri.md</c:v>
                </c:pt>
                <c:pt idx="3">
                  <c:v>diez.md</c:v>
                </c:pt>
                <c:pt idx="4">
                  <c:v>meteofor.md</c:v>
                </c:pt>
                <c:pt idx="5">
                  <c:v>noi.md</c:v>
                </c:pt>
                <c:pt idx="6">
                  <c:v>moldova.org</c:v>
                </c:pt>
                <c:pt idx="7">
                  <c:v>zdg.md</c:v>
                </c:pt>
                <c:pt idx="8">
                  <c:v>point.md</c:v>
                </c:pt>
                <c:pt idx="9">
                  <c:v>makler.md</c:v>
                </c:pt>
                <c:pt idx="10">
                  <c:v>tv8.md</c:v>
                </c:pt>
                <c:pt idx="11">
                  <c:v>esp.md</c:v>
                </c:pt>
                <c:pt idx="12">
                  <c:v>perfecte.md</c:v>
                </c:pt>
                <c:pt idx="13">
                  <c:v>999.md</c:v>
                </c:pt>
                <c:pt idx="14">
                  <c:v>agora.md</c:v>
                </c:pt>
                <c:pt idx="15">
                  <c:v>protv.md</c:v>
                </c:pt>
                <c:pt idx="16">
                  <c:v>newsmaker.md</c:v>
                </c:pt>
              </c:strCache>
            </c:strRef>
          </c:cat>
          <c:val>
            <c:numRef>
              <c:f>'income ac'!$D$2:$D$18</c:f>
              <c:numCache>
                <c:formatCode>0%</c:formatCode>
                <c:ptCount val="17"/>
                <c:pt idx="1">
                  <c:v>7.440024561765568E-2</c:v>
                </c:pt>
                <c:pt idx="2">
                  <c:v>8.3948336100910625E-2</c:v>
                </c:pt>
                <c:pt idx="3">
                  <c:v>7.7005354594086139E-2</c:v>
                </c:pt>
                <c:pt idx="4">
                  <c:v>6.1092547840218489E-2</c:v>
                </c:pt>
                <c:pt idx="5">
                  <c:v>7.2304710719665044E-2</c:v>
                </c:pt>
                <c:pt idx="6">
                  <c:v>7.6923079314305615E-2</c:v>
                </c:pt>
                <c:pt idx="7">
                  <c:v>8.7243181506806489E-2</c:v>
                </c:pt>
                <c:pt idx="8">
                  <c:v>7.5273991036273386E-2</c:v>
                </c:pt>
                <c:pt idx="9">
                  <c:v>6.0846080701136902E-2</c:v>
                </c:pt>
                <c:pt idx="10">
                  <c:v>7.7677081691111427E-2</c:v>
                </c:pt>
                <c:pt idx="11">
                  <c:v>7.0965286195729865E-2</c:v>
                </c:pt>
                <c:pt idx="12">
                  <c:v>8.8153301532943179E-2</c:v>
                </c:pt>
                <c:pt idx="13">
                  <c:v>5.6731279207478183E-2</c:v>
                </c:pt>
                <c:pt idx="14">
                  <c:v>0.10142238170790482</c:v>
                </c:pt>
                <c:pt idx="15">
                  <c:v>0.10229758695034447</c:v>
                </c:pt>
                <c:pt idx="16">
                  <c:v>8.2084860878816002E-2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FE-413C-BDA4-E9D3C4B801DB}"/>
            </c:ext>
          </c:extLst>
        </c:ser>
        <c:ser>
          <c:idx val="3"/>
          <c:order val="3"/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'income ac'!$A$2:$A$18</c:f>
              <c:strCache>
                <c:ptCount val="17"/>
                <c:pt idx="0">
                  <c:v>stiripesurse.md</c:v>
                </c:pt>
                <c:pt idx="1">
                  <c:v>unimedia.md</c:v>
                </c:pt>
                <c:pt idx="2">
                  <c:v>stiri.md</c:v>
                </c:pt>
                <c:pt idx="3">
                  <c:v>diez.md</c:v>
                </c:pt>
                <c:pt idx="4">
                  <c:v>meteofor.md</c:v>
                </c:pt>
                <c:pt idx="5">
                  <c:v>noi.md</c:v>
                </c:pt>
                <c:pt idx="6">
                  <c:v>moldova.org</c:v>
                </c:pt>
                <c:pt idx="7">
                  <c:v>zdg.md</c:v>
                </c:pt>
                <c:pt idx="8">
                  <c:v>point.md</c:v>
                </c:pt>
                <c:pt idx="9">
                  <c:v>makler.md</c:v>
                </c:pt>
                <c:pt idx="10">
                  <c:v>tv8.md</c:v>
                </c:pt>
                <c:pt idx="11">
                  <c:v>esp.md</c:v>
                </c:pt>
                <c:pt idx="12">
                  <c:v>perfecte.md</c:v>
                </c:pt>
                <c:pt idx="13">
                  <c:v>999.md</c:v>
                </c:pt>
                <c:pt idx="14">
                  <c:v>agora.md</c:v>
                </c:pt>
                <c:pt idx="15">
                  <c:v>protv.md</c:v>
                </c:pt>
                <c:pt idx="16">
                  <c:v>newsmaker.md</c:v>
                </c:pt>
              </c:strCache>
            </c:strRef>
          </c:cat>
          <c:val>
            <c:numRef>
              <c:f>'income ac'!$E$2:$E$18</c:f>
              <c:numCache>
                <c:formatCode>0%</c:formatCode>
                <c:ptCount val="17"/>
                <c:pt idx="1">
                  <c:v>3.4770724853540477E-2</c:v>
                </c:pt>
                <c:pt idx="2">
                  <c:v>4.7816727878533014E-2</c:v>
                </c:pt>
                <c:pt idx="3">
                  <c:v>3.3957221502524365E-2</c:v>
                </c:pt>
                <c:pt idx="4">
                  <c:v>3.3832558740899479E-2</c:v>
                </c:pt>
                <c:pt idx="5">
                  <c:v>4.2608140881699202E-2</c:v>
                </c:pt>
                <c:pt idx="6">
                  <c:v>6.3348425573186484E-2</c:v>
                </c:pt>
                <c:pt idx="7">
                  <c:v>4.9831334426465271E-2</c:v>
                </c:pt>
                <c:pt idx="8">
                  <c:v>4.7875405963061321E-2</c:v>
                </c:pt>
                <c:pt idx="9">
                  <c:v>3.7263730960905628E-2</c:v>
                </c:pt>
                <c:pt idx="10">
                  <c:v>4.133531307316711E-2</c:v>
                </c:pt>
                <c:pt idx="11">
                  <c:v>3.5673402398467433E-2</c:v>
                </c:pt>
                <c:pt idx="12">
                  <c:v>3.2404173899488853E-2</c:v>
                </c:pt>
                <c:pt idx="13">
                  <c:v>3.8235812959401524E-2</c:v>
                </c:pt>
                <c:pt idx="14">
                  <c:v>5.75139213679218E-2</c:v>
                </c:pt>
                <c:pt idx="15">
                  <c:v>3.3096282027248167E-2</c:v>
                </c:pt>
                <c:pt idx="16">
                  <c:v>4.2679093664415621E-2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FE-413C-BDA4-E9D3C4B801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90"/>
        <c:axId val="1926601152"/>
        <c:axId val="1"/>
      </c:barChart>
      <c:catAx>
        <c:axId val="19266011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926601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C4FB-44DE-A98B-FEE3F35974A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4FB-44DE-A98B-FEE3F35974A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FB-44DE-A98B-FEE3F3597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26840855106901"/>
          <c:y val="2.2988542610424718E-2"/>
          <c:w val="0.83491686460807624"/>
          <c:h val="0.95238247957473754"/>
        </c:manualLayout>
      </c:layout>
      <c:barChart>
        <c:barDir val="bar"/>
        <c:grouping val="percentStacked"/>
        <c:varyColors val="0"/>
        <c:ser>
          <c:idx val="0"/>
          <c:order val="0"/>
          <c:spPr>
            <a:solidFill>
              <a:srgbClr val="9CC09D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'urban ac'!$A$2:$A$17</c:f>
              <c:strCache>
                <c:ptCount val="16"/>
                <c:pt idx="0">
                  <c:v>perfecte.md</c:v>
                </c:pt>
                <c:pt idx="1">
                  <c:v>moldova.org</c:v>
                </c:pt>
                <c:pt idx="2">
                  <c:v>point.md</c:v>
                </c:pt>
                <c:pt idx="3">
                  <c:v>tv8.md</c:v>
                </c:pt>
                <c:pt idx="4">
                  <c:v>unimedia.md</c:v>
                </c:pt>
                <c:pt idx="5">
                  <c:v>newsmaker.md</c:v>
                </c:pt>
                <c:pt idx="6">
                  <c:v>stiri.md</c:v>
                </c:pt>
                <c:pt idx="7">
                  <c:v>protv.md</c:v>
                </c:pt>
                <c:pt idx="8">
                  <c:v>agora.md</c:v>
                </c:pt>
                <c:pt idx="9">
                  <c:v>esp.md</c:v>
                </c:pt>
                <c:pt idx="10">
                  <c:v>diez.md</c:v>
                </c:pt>
                <c:pt idx="11">
                  <c:v>noi.md</c:v>
                </c:pt>
                <c:pt idx="12">
                  <c:v>zdg.md</c:v>
                </c:pt>
                <c:pt idx="13">
                  <c:v>meteofor.md</c:v>
                </c:pt>
                <c:pt idx="14">
                  <c:v>999.md</c:v>
                </c:pt>
                <c:pt idx="15">
                  <c:v>makler.md</c:v>
                </c:pt>
              </c:strCache>
            </c:strRef>
          </c:cat>
          <c:val>
            <c:numRef>
              <c:f>'urban ac'!$B$2:$B$17</c:f>
              <c:numCache>
                <c:formatCode>0%</c:formatCode>
                <c:ptCount val="16"/>
                <c:pt idx="0">
                  <c:v>0.71918720999999997</c:v>
                </c:pt>
                <c:pt idx="1">
                  <c:v>0.69432313999999995</c:v>
                </c:pt>
                <c:pt idx="2">
                  <c:v>0.65622913999999999</c:v>
                </c:pt>
                <c:pt idx="3">
                  <c:v>0.64280532999999995</c:v>
                </c:pt>
                <c:pt idx="4">
                  <c:v>0.64125357999999999</c:v>
                </c:pt>
                <c:pt idx="5">
                  <c:v>0.63789485999999995</c:v>
                </c:pt>
                <c:pt idx="6">
                  <c:v>0.63749677999999999</c:v>
                </c:pt>
                <c:pt idx="7">
                  <c:v>0.63317641000000002</c:v>
                </c:pt>
                <c:pt idx="8">
                  <c:v>0.63294941999999998</c:v>
                </c:pt>
                <c:pt idx="9">
                  <c:v>0.63227465000000005</c:v>
                </c:pt>
                <c:pt idx="10">
                  <c:v>0.62834610999999996</c:v>
                </c:pt>
                <c:pt idx="11">
                  <c:v>0.61734478000000004</c:v>
                </c:pt>
                <c:pt idx="12">
                  <c:v>0.61524475000000001</c:v>
                </c:pt>
                <c:pt idx="13">
                  <c:v>0.61285416999999998</c:v>
                </c:pt>
                <c:pt idx="14">
                  <c:v>0.61199245000000002</c:v>
                </c:pt>
                <c:pt idx="15">
                  <c:v>0.60953427999999998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FD-4806-B5C9-1FB59652FC5D}"/>
            </c:ext>
          </c:extLst>
        </c:ser>
        <c:ser>
          <c:idx val="1"/>
          <c:order val="1"/>
          <c:spPr>
            <a:solidFill>
              <a:srgbClr val="EABE37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'urban ac'!$A$2:$A$17</c:f>
              <c:strCache>
                <c:ptCount val="16"/>
                <c:pt idx="0">
                  <c:v>perfecte.md</c:v>
                </c:pt>
                <c:pt idx="1">
                  <c:v>moldova.org</c:v>
                </c:pt>
                <c:pt idx="2">
                  <c:v>point.md</c:v>
                </c:pt>
                <c:pt idx="3">
                  <c:v>tv8.md</c:v>
                </c:pt>
                <c:pt idx="4">
                  <c:v>unimedia.md</c:v>
                </c:pt>
                <c:pt idx="5">
                  <c:v>newsmaker.md</c:v>
                </c:pt>
                <c:pt idx="6">
                  <c:v>stiri.md</c:v>
                </c:pt>
                <c:pt idx="7">
                  <c:v>protv.md</c:v>
                </c:pt>
                <c:pt idx="8">
                  <c:v>agora.md</c:v>
                </c:pt>
                <c:pt idx="9">
                  <c:v>esp.md</c:v>
                </c:pt>
                <c:pt idx="10">
                  <c:v>diez.md</c:v>
                </c:pt>
                <c:pt idx="11">
                  <c:v>noi.md</c:v>
                </c:pt>
                <c:pt idx="12">
                  <c:v>zdg.md</c:v>
                </c:pt>
                <c:pt idx="13">
                  <c:v>meteofor.md</c:v>
                </c:pt>
                <c:pt idx="14">
                  <c:v>999.md</c:v>
                </c:pt>
                <c:pt idx="15">
                  <c:v>makler.md</c:v>
                </c:pt>
              </c:strCache>
            </c:strRef>
          </c:cat>
          <c:val>
            <c:numRef>
              <c:f>'urban ac'!$C$2:$C$17</c:f>
              <c:numCache>
                <c:formatCode>0%</c:formatCode>
                <c:ptCount val="16"/>
                <c:pt idx="0">
                  <c:v>0.27998001</c:v>
                </c:pt>
                <c:pt idx="1">
                  <c:v>0.30567685999999999</c:v>
                </c:pt>
                <c:pt idx="2">
                  <c:v>0.34160178000000002</c:v>
                </c:pt>
                <c:pt idx="3">
                  <c:v>0.35610662999999998</c:v>
                </c:pt>
                <c:pt idx="4">
                  <c:v>0.35588367999999998</c:v>
                </c:pt>
                <c:pt idx="5">
                  <c:v>0.3583751</c:v>
                </c:pt>
                <c:pt idx="6">
                  <c:v>0.35880684000000002</c:v>
                </c:pt>
                <c:pt idx="7">
                  <c:v>0.36050545000000001</c:v>
                </c:pt>
                <c:pt idx="8">
                  <c:v>0.36554831999999998</c:v>
                </c:pt>
                <c:pt idx="9">
                  <c:v>0.36166696999999998</c:v>
                </c:pt>
                <c:pt idx="10">
                  <c:v>0.36721092999999999</c:v>
                </c:pt>
                <c:pt idx="11">
                  <c:v>0.37974564999999999</c:v>
                </c:pt>
                <c:pt idx="12">
                  <c:v>0.38170049</c:v>
                </c:pt>
                <c:pt idx="13">
                  <c:v>0.38551231000000002</c:v>
                </c:pt>
                <c:pt idx="14">
                  <c:v>0.38203229</c:v>
                </c:pt>
                <c:pt idx="15">
                  <c:v>0.38926643999999999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FD-4806-B5C9-1FB59652F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90"/>
        <c:axId val="1926601152"/>
        <c:axId val="1"/>
      </c:barChart>
      <c:catAx>
        <c:axId val="19266011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926601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C4FB-44DE-A98B-FEE3F35974A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4FB-44DE-A98B-FEE3F35974A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34</c:v>
                </c:pt>
                <c:pt idx="1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FB-44DE-A98B-FEE3F3597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946E-48B3-AC6E-393E3BEFB1E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46E-48B3-AC6E-393E3BEFB1E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6E-48B3-AC6E-393E3BEFB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'sex v.c.'!$B$1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9CC09D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'sex v.c.'!$A$2:$A$17</c:f>
              <c:strCache>
                <c:ptCount val="16"/>
                <c:pt idx="0">
                  <c:v>perfecte.md</c:v>
                </c:pt>
                <c:pt idx="1">
                  <c:v>moldova.org</c:v>
                </c:pt>
                <c:pt idx="2">
                  <c:v>diez.md</c:v>
                </c:pt>
                <c:pt idx="3">
                  <c:v>tv8.md</c:v>
                </c:pt>
                <c:pt idx="4">
                  <c:v>unimedia.md</c:v>
                </c:pt>
                <c:pt idx="5">
                  <c:v>protv.md</c:v>
                </c:pt>
                <c:pt idx="6">
                  <c:v>agora.md</c:v>
                </c:pt>
                <c:pt idx="7">
                  <c:v>newsmaker.md</c:v>
                </c:pt>
                <c:pt idx="8">
                  <c:v>esp.md</c:v>
                </c:pt>
                <c:pt idx="9">
                  <c:v>noi.md</c:v>
                </c:pt>
                <c:pt idx="10">
                  <c:v>meteofor.md</c:v>
                </c:pt>
                <c:pt idx="11">
                  <c:v>makler.md</c:v>
                </c:pt>
                <c:pt idx="12">
                  <c:v>zdg.md</c:v>
                </c:pt>
                <c:pt idx="13">
                  <c:v>stiri.md</c:v>
                </c:pt>
                <c:pt idx="14">
                  <c:v>point.md</c:v>
                </c:pt>
                <c:pt idx="15">
                  <c:v>999.md</c:v>
                </c:pt>
              </c:strCache>
            </c:strRef>
          </c:cat>
          <c:val>
            <c:numRef>
              <c:f>'sex v.c.'!$B$2:$B$17</c:f>
              <c:numCache>
                <c:formatCode>0%</c:formatCode>
                <c:ptCount val="16"/>
                <c:pt idx="0">
                  <c:v>0.76553110999999996</c:v>
                </c:pt>
                <c:pt idx="1">
                  <c:v>0.67598709000000001</c:v>
                </c:pt>
                <c:pt idx="2">
                  <c:v>0.58959622</c:v>
                </c:pt>
                <c:pt idx="3">
                  <c:v>0.54886647</c:v>
                </c:pt>
                <c:pt idx="4">
                  <c:v>0.54612760000000005</c:v>
                </c:pt>
                <c:pt idx="5">
                  <c:v>0.45809292000000001</c:v>
                </c:pt>
                <c:pt idx="6">
                  <c:v>0.45361225999999999</c:v>
                </c:pt>
                <c:pt idx="7">
                  <c:v>0.45334056</c:v>
                </c:pt>
                <c:pt idx="8">
                  <c:v>0.43774417999999998</c:v>
                </c:pt>
                <c:pt idx="9">
                  <c:v>0.41307421</c:v>
                </c:pt>
                <c:pt idx="10">
                  <c:v>0.41045482999999999</c:v>
                </c:pt>
                <c:pt idx="11">
                  <c:v>0.40847297999999999</c:v>
                </c:pt>
                <c:pt idx="12">
                  <c:v>0.40459341999999998</c:v>
                </c:pt>
                <c:pt idx="13">
                  <c:v>0.37822904000000002</c:v>
                </c:pt>
                <c:pt idx="14">
                  <c:v>0.30400205000000002</c:v>
                </c:pt>
                <c:pt idx="15">
                  <c:v>0.25037384000000001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1F-405C-AA03-5EB9D4E5F541}"/>
            </c:ext>
          </c:extLst>
        </c:ser>
        <c:ser>
          <c:idx val="1"/>
          <c:order val="1"/>
          <c:tx>
            <c:strRef>
              <c:f>'sex v.c.'!$C$1</c:f>
              <c:strCache>
                <c:ptCount val="1"/>
                <c:pt idx="0">
                  <c:v>V</c:v>
                </c:pt>
              </c:strCache>
            </c:strRef>
          </c:tx>
          <c:spPr>
            <a:solidFill>
              <a:srgbClr val="EABE37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'sex v.c.'!$A$2:$A$17</c:f>
              <c:strCache>
                <c:ptCount val="16"/>
                <c:pt idx="0">
                  <c:v>perfecte.md</c:v>
                </c:pt>
                <c:pt idx="1">
                  <c:v>moldova.org</c:v>
                </c:pt>
                <c:pt idx="2">
                  <c:v>diez.md</c:v>
                </c:pt>
                <c:pt idx="3">
                  <c:v>tv8.md</c:v>
                </c:pt>
                <c:pt idx="4">
                  <c:v>unimedia.md</c:v>
                </c:pt>
                <c:pt idx="5">
                  <c:v>protv.md</c:v>
                </c:pt>
                <c:pt idx="6">
                  <c:v>agora.md</c:v>
                </c:pt>
                <c:pt idx="7">
                  <c:v>newsmaker.md</c:v>
                </c:pt>
                <c:pt idx="8">
                  <c:v>esp.md</c:v>
                </c:pt>
                <c:pt idx="9">
                  <c:v>noi.md</c:v>
                </c:pt>
                <c:pt idx="10">
                  <c:v>meteofor.md</c:v>
                </c:pt>
                <c:pt idx="11">
                  <c:v>makler.md</c:v>
                </c:pt>
                <c:pt idx="12">
                  <c:v>zdg.md</c:v>
                </c:pt>
                <c:pt idx="13">
                  <c:v>stiri.md</c:v>
                </c:pt>
                <c:pt idx="14">
                  <c:v>point.md</c:v>
                </c:pt>
                <c:pt idx="15">
                  <c:v>999.md</c:v>
                </c:pt>
              </c:strCache>
            </c:strRef>
          </c:cat>
          <c:val>
            <c:numRef>
              <c:f>'sex v.c.'!$C$2:$C$17</c:f>
              <c:numCache>
                <c:formatCode>0%</c:formatCode>
                <c:ptCount val="16"/>
                <c:pt idx="0">
                  <c:v>0.23446889000000004</c:v>
                </c:pt>
                <c:pt idx="1">
                  <c:v>0.32401290999999999</c:v>
                </c:pt>
                <c:pt idx="2">
                  <c:v>0.41040378</c:v>
                </c:pt>
                <c:pt idx="3">
                  <c:v>0.45113353</c:v>
                </c:pt>
                <c:pt idx="4">
                  <c:v>0.45387239999999995</c:v>
                </c:pt>
                <c:pt idx="5">
                  <c:v>0.54190707999999999</c:v>
                </c:pt>
                <c:pt idx="6">
                  <c:v>0.54638774000000001</c:v>
                </c:pt>
                <c:pt idx="7">
                  <c:v>0.54665944</c:v>
                </c:pt>
                <c:pt idx="8">
                  <c:v>0.56225582000000007</c:v>
                </c:pt>
                <c:pt idx="9">
                  <c:v>0.58692579</c:v>
                </c:pt>
                <c:pt idx="10">
                  <c:v>0.58954517000000006</c:v>
                </c:pt>
                <c:pt idx="11">
                  <c:v>0.59152702000000001</c:v>
                </c:pt>
                <c:pt idx="12">
                  <c:v>0.59540658000000002</c:v>
                </c:pt>
                <c:pt idx="13">
                  <c:v>0.62177095999999998</c:v>
                </c:pt>
                <c:pt idx="14">
                  <c:v>0.69599794999999998</c:v>
                </c:pt>
                <c:pt idx="15">
                  <c:v>0.74962616000000004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1F-405C-AA03-5EB9D4E5F5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75"/>
        <c:axId val="1926609952"/>
        <c:axId val="1"/>
      </c:barChart>
      <c:catAx>
        <c:axId val="19266099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926609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C4FB-44DE-A98B-FEE3F35974A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4FB-44DE-A98B-FEE3F35974A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34</c:v>
                </c:pt>
                <c:pt idx="1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FB-44DE-A98B-FEE3F3597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946E-48B3-AC6E-393E3BEFB1E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46E-48B3-AC6E-393E3BEFB1E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6E-48B3-AC6E-393E3BEFB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AAB49C-82D6-462D-8630-09F94CD9C293}"/>
              </a:ext>
            </a:extLst>
          </p:cNvPr>
          <p:cNvSpPr/>
          <p:nvPr userDrawn="1"/>
        </p:nvSpPr>
        <p:spPr>
          <a:xfrm>
            <a:off x="0" y="-1"/>
            <a:ext cx="12192000" cy="65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D265AB-C1BD-4CEB-AE14-D0E6C976BF8A}"/>
              </a:ext>
            </a:extLst>
          </p:cNvPr>
          <p:cNvSpPr/>
          <p:nvPr userDrawn="1"/>
        </p:nvSpPr>
        <p:spPr>
          <a:xfrm>
            <a:off x="722811" y="291737"/>
            <a:ext cx="10519955" cy="7720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73C4845-8216-4B2A-A66E-536E74678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F96AC6-9B82-47F8-82E6-EA6FB9EA9653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4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895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590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 44">
            <a:extLst>
              <a:ext uri="{FF2B5EF4-FFF2-40B4-BE49-F238E27FC236}">
                <a16:creationId xmlns:a16="http://schemas.microsoft.com/office/drawing/2014/main" id="{C07FBD2D-6A89-414D-85F9-7BB69D5020BD}"/>
              </a:ext>
            </a:extLst>
          </p:cNvPr>
          <p:cNvSpPr>
            <a:spLocks noChangeAspect="1"/>
          </p:cNvSpPr>
          <p:nvPr/>
        </p:nvSpPr>
        <p:spPr>
          <a:xfrm>
            <a:off x="8608025" y="14574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Freeform 44">
            <a:extLst>
              <a:ext uri="{FF2B5EF4-FFF2-40B4-BE49-F238E27FC236}">
                <a16:creationId xmlns:a16="http://schemas.microsoft.com/office/drawing/2014/main" id="{B11ECC53-3D93-4507-89DA-7C96C5F9837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81574" y="239085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B2F270D-6127-4230-AAA0-00D1740544F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811890" y="252965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FCAD4D1-1D22-4C76-A670-F8AC37A106D2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9117565" y="15962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Freeform 44">
            <a:extLst>
              <a:ext uri="{FF2B5EF4-FFF2-40B4-BE49-F238E27FC236}">
                <a16:creationId xmlns:a16="http://schemas.microsoft.com/office/drawing/2014/main" id="{C3AF9648-F60B-452B-86AC-AB13E224D3FD}"/>
              </a:ext>
            </a:extLst>
          </p:cNvPr>
          <p:cNvSpPr>
            <a:spLocks noChangeAspect="1"/>
          </p:cNvSpPr>
          <p:nvPr userDrawn="1"/>
        </p:nvSpPr>
        <p:spPr>
          <a:xfrm>
            <a:off x="4705886" y="43149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ADE84C9C-AE4C-4919-85E3-27955132D9EC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202790" y="44537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4129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19076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0AE06E-08A3-48B7-8322-CE3798623A8B}"/>
              </a:ext>
            </a:extLst>
          </p:cNvPr>
          <p:cNvSpPr/>
          <p:nvPr userDrawn="1"/>
        </p:nvSpPr>
        <p:spPr>
          <a:xfrm>
            <a:off x="-1" y="1819076"/>
            <a:ext cx="1875635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45214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723FA40-FCE6-4B16-AF36-281B510020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33463" y="1792600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8B135-3ED1-42E9-A42D-5B4F7F10C23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33463" y="2878386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0371065-5281-4086-9A62-2FB24E56E50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33463" y="3964172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805CC9B-AA32-4069-B262-3DA21DB7FF5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33463" y="5049957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AF47A72-6930-4058-A5F2-8E8A5F1A5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90767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514C0E-C202-46C1-9852-BA3E45CA02B3}"/>
              </a:ext>
            </a:extLst>
          </p:cNvPr>
          <p:cNvSpPr/>
          <p:nvPr userDrawn="1"/>
        </p:nvSpPr>
        <p:spPr>
          <a:xfrm>
            <a:off x="9315811" y="3209360"/>
            <a:ext cx="216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02D61-F30B-4228-A377-5750CAA2B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315811" y="177303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23E02-128E-42A1-8953-2DE50A51FCF9}"/>
              </a:ext>
            </a:extLst>
          </p:cNvPr>
          <p:cNvSpPr/>
          <p:nvPr userDrawn="1"/>
        </p:nvSpPr>
        <p:spPr>
          <a:xfrm>
            <a:off x="7155811" y="4645814"/>
            <a:ext cx="2160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6F87C8A-190B-4FCA-A7E1-913DC2A32AA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315811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A0A630E-93DB-487F-929A-17764764CDB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15559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1B731-17ED-4D6F-800A-73D3A14C3992}"/>
              </a:ext>
            </a:extLst>
          </p:cNvPr>
          <p:cNvSpPr/>
          <p:nvPr userDrawn="1"/>
        </p:nvSpPr>
        <p:spPr>
          <a:xfrm>
            <a:off x="7155811" y="1773034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746A58-880F-470E-AAFB-4D7CB30D2CF6}"/>
              </a:ext>
            </a:extLst>
          </p:cNvPr>
          <p:cNvSpPr/>
          <p:nvPr userDrawn="1"/>
        </p:nvSpPr>
        <p:spPr>
          <a:xfrm>
            <a:off x="4995381" y="3209360"/>
            <a:ext cx="216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BD37972-1F7F-4C9E-A6D4-C90E3B8369F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994903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E23BEDE-B250-40DE-8D39-C0803D8CC43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283516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3AFCEB-A5C6-4DD3-BD22-AE741EDA18AE}"/>
              </a:ext>
            </a:extLst>
          </p:cNvPr>
          <p:cNvSpPr/>
          <p:nvPr userDrawn="1"/>
        </p:nvSpPr>
        <p:spPr>
          <a:xfrm>
            <a:off x="674951" y="3209360"/>
            <a:ext cx="216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5DC6E82-1C6B-48EE-8DA8-170A8B242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04456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48D85DA-55FA-483F-AB10-C7570C4473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5840" y="1478364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F59985C-8D83-4C2F-A77E-7409877460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5840" y="3120588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FFF4ED5-B4BB-4511-BAAB-643117CC53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5840" y="4762777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EFECA9-E86B-4786-893E-598AACF58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16377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4EDB837-B580-4594-B731-E5003B304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00000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357A188-0C12-42C9-978C-C9C96AE211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29129" y="1766364"/>
            <a:ext cx="2052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DAEB8-C380-4585-AF5E-9239B85467FF}"/>
              </a:ext>
            </a:extLst>
          </p:cNvPr>
          <p:cNvSpPr/>
          <p:nvPr userDrawn="1"/>
        </p:nvSpPr>
        <p:spPr>
          <a:xfrm>
            <a:off x="0" y="3120588"/>
            <a:ext cx="6481129" cy="155069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F0EDCD-8042-4D71-BF31-EA988202BFCC}"/>
              </a:ext>
            </a:extLst>
          </p:cNvPr>
          <p:cNvSpPr/>
          <p:nvPr userDrawn="1"/>
        </p:nvSpPr>
        <p:spPr>
          <a:xfrm>
            <a:off x="4429129" y="2912764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F4A05E-6641-4664-BFC0-C9825CBA2DD2}"/>
              </a:ext>
            </a:extLst>
          </p:cNvPr>
          <p:cNvSpPr/>
          <p:nvPr userDrawn="1"/>
        </p:nvSpPr>
        <p:spPr>
          <a:xfrm>
            <a:off x="6575840" y="2912764"/>
            <a:ext cx="205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DE6A5E-4942-4403-9E96-15A90E9769CC}"/>
              </a:ext>
            </a:extLst>
          </p:cNvPr>
          <p:cNvSpPr/>
          <p:nvPr userDrawn="1"/>
        </p:nvSpPr>
        <p:spPr>
          <a:xfrm>
            <a:off x="6575840" y="4563278"/>
            <a:ext cx="2052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1AA1FC-A026-419C-BCC1-A178BDFD1AED}"/>
              </a:ext>
            </a:extLst>
          </p:cNvPr>
          <p:cNvSpPr/>
          <p:nvPr userDrawn="1"/>
        </p:nvSpPr>
        <p:spPr>
          <a:xfrm>
            <a:off x="6575840" y="6202777"/>
            <a:ext cx="205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A4A0FF-3048-41CF-8C3B-89DDC877F673}"/>
              </a:ext>
            </a:extLst>
          </p:cNvPr>
          <p:cNvSpPr/>
          <p:nvPr userDrawn="1"/>
        </p:nvSpPr>
        <p:spPr>
          <a:xfrm>
            <a:off x="8717920" y="4563278"/>
            <a:ext cx="1692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A162D9-B8DB-43D5-9501-BB93810F4E35}"/>
              </a:ext>
            </a:extLst>
          </p:cNvPr>
          <p:cNvSpPr/>
          <p:nvPr userDrawn="1"/>
        </p:nvSpPr>
        <p:spPr>
          <a:xfrm>
            <a:off x="10500000" y="4563278"/>
            <a:ext cx="169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EB979E4-AE0D-438C-A9FB-60544B69C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99048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1161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98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1B174B9-DDA6-43AC-94FF-E49E8A4C9EE5}"/>
              </a:ext>
            </a:extLst>
          </p:cNvPr>
          <p:cNvSpPr/>
          <p:nvPr userDrawn="1"/>
        </p:nvSpPr>
        <p:spPr>
          <a:xfrm>
            <a:off x="2" y="1"/>
            <a:ext cx="8641787" cy="6858000"/>
          </a:xfrm>
          <a:custGeom>
            <a:avLst/>
            <a:gdLst>
              <a:gd name="connsiteX0" fmla="*/ 0 w 8641787"/>
              <a:gd name="connsiteY0" fmla="*/ 0 h 6858000"/>
              <a:gd name="connsiteX1" fmla="*/ 6012887 w 8641787"/>
              <a:gd name="connsiteY1" fmla="*/ 0 h 6858000"/>
              <a:gd name="connsiteX2" fmla="*/ 8641787 w 8641787"/>
              <a:gd name="connsiteY2" fmla="*/ 6858000 h 6858000"/>
              <a:gd name="connsiteX3" fmla="*/ 0 w 86417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1787" h="6858000">
                <a:moveTo>
                  <a:pt x="0" y="0"/>
                </a:moveTo>
                <a:lnTo>
                  <a:pt x="6012887" y="0"/>
                </a:lnTo>
                <a:lnTo>
                  <a:pt x="8641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AFFB5B8-275F-4541-94CB-C7A723310F6D}"/>
              </a:ext>
            </a:extLst>
          </p:cNvPr>
          <p:cNvSpPr/>
          <p:nvPr userDrawn="1"/>
        </p:nvSpPr>
        <p:spPr>
          <a:xfrm rot="20330711">
            <a:off x="7416424" y="-293215"/>
            <a:ext cx="234813" cy="7444430"/>
          </a:xfrm>
          <a:custGeom>
            <a:avLst/>
            <a:gdLst>
              <a:gd name="connsiteX0" fmla="*/ 0 w 234813"/>
              <a:gd name="connsiteY0" fmla="*/ 0 h 7444430"/>
              <a:gd name="connsiteX1" fmla="*/ 234813 w 234813"/>
              <a:gd name="connsiteY1" fmla="*/ 90866 h 7444430"/>
              <a:gd name="connsiteX2" fmla="*/ 234813 w 234813"/>
              <a:gd name="connsiteY2" fmla="*/ 7444430 h 7444430"/>
              <a:gd name="connsiteX3" fmla="*/ 0 w 234813"/>
              <a:gd name="connsiteY3" fmla="*/ 7353565 h 7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7444430">
                <a:moveTo>
                  <a:pt x="0" y="0"/>
                </a:moveTo>
                <a:lnTo>
                  <a:pt x="234813" y="90866"/>
                </a:lnTo>
                <a:lnTo>
                  <a:pt x="234813" y="7444430"/>
                </a:lnTo>
                <a:lnTo>
                  <a:pt x="0" y="735356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A91EB93-1A80-4108-9845-8CEBD98D597C}"/>
              </a:ext>
            </a:extLst>
          </p:cNvPr>
          <p:cNvSpPr/>
          <p:nvPr userDrawn="1"/>
        </p:nvSpPr>
        <p:spPr>
          <a:xfrm rot="20330711">
            <a:off x="8020265" y="-134683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3E07247-868E-438C-BD34-0D0EC28772B4}"/>
              </a:ext>
            </a:extLst>
          </p:cNvPr>
          <p:cNvSpPr/>
          <p:nvPr userDrawn="1"/>
        </p:nvSpPr>
        <p:spPr>
          <a:xfrm rot="20330711" flipH="1" flipV="1">
            <a:off x="10369955" y="4253071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747C4C6-F743-4638-89B5-60146629A59E}"/>
              </a:ext>
            </a:extLst>
          </p:cNvPr>
          <p:cNvGrpSpPr/>
          <p:nvPr userDrawn="1"/>
        </p:nvGrpSpPr>
        <p:grpSpPr>
          <a:xfrm flipH="1">
            <a:off x="2657472" y="1971671"/>
            <a:ext cx="1343029" cy="1343029"/>
            <a:chOff x="2190747" y="1657346"/>
            <a:chExt cx="1343029" cy="1343029"/>
          </a:xfrm>
        </p:grpSpPr>
        <p:sp>
          <p:nvSpPr>
            <p:cNvPr id="2" name="Arc 1">
              <a:extLst>
                <a:ext uri="{FF2B5EF4-FFF2-40B4-BE49-F238E27FC236}">
                  <a16:creationId xmlns:a16="http://schemas.microsoft.com/office/drawing/2014/main" id="{B7C2B258-141E-4BC9-85CA-9FDBB30C46BF}"/>
                </a:ext>
              </a:extLst>
            </p:cNvPr>
            <p:cNvSpPr/>
            <p:nvPr userDrawn="1"/>
          </p:nvSpPr>
          <p:spPr>
            <a:xfrm>
              <a:off x="2705100" y="2190749"/>
              <a:ext cx="504825" cy="504825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10A7735F-90FC-4DD6-9A30-EA9FF118174A}"/>
                </a:ext>
              </a:extLst>
            </p:cNvPr>
            <p:cNvSpPr/>
            <p:nvPr userDrawn="1"/>
          </p:nvSpPr>
          <p:spPr>
            <a:xfrm>
              <a:off x="2481261" y="1947860"/>
              <a:ext cx="895351" cy="895351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3B29125C-EA5F-47C9-9310-E31997A572C3}"/>
                </a:ext>
              </a:extLst>
            </p:cNvPr>
            <p:cNvSpPr/>
            <p:nvPr userDrawn="1"/>
          </p:nvSpPr>
          <p:spPr>
            <a:xfrm>
              <a:off x="2190747" y="1657346"/>
              <a:ext cx="1343029" cy="1343029"/>
            </a:xfrm>
            <a:prstGeom prst="arc">
              <a:avLst>
                <a:gd name="adj1" fmla="val 9366810"/>
                <a:gd name="adj2" fmla="val 17844455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07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287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940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6" r:id="rId3"/>
    <p:sldLayoutId id="2147483739" r:id="rId4"/>
    <p:sldLayoutId id="2147483740" r:id="rId5"/>
    <p:sldLayoutId id="2147483751" r:id="rId6"/>
    <p:sldLayoutId id="2147483738" r:id="rId7"/>
    <p:sldLayoutId id="2147483741" r:id="rId8"/>
    <p:sldLayoutId id="2147483742" r:id="rId9"/>
    <p:sldLayoutId id="2147483743" r:id="rId10"/>
    <p:sldLayoutId id="2147483754" r:id="rId11"/>
    <p:sldLayoutId id="2147483744" r:id="rId12"/>
    <p:sldLayoutId id="2147483745" r:id="rId13"/>
    <p:sldLayoutId id="2147483746" r:id="rId14"/>
    <p:sldLayoutId id="2147483747" r:id="rId15"/>
    <p:sldLayoutId id="2147483750" r:id="rId16"/>
    <p:sldLayoutId id="2147483755" r:id="rId17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7" Type="http://schemas.openxmlformats.org/officeDocument/2006/relationships/image" Target="../media/image8.pn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4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38.xml"/><Relationship Id="rId7" Type="http://schemas.openxmlformats.org/officeDocument/2006/relationships/chart" Target="../charts/chart4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41.xml"/><Relationship Id="rId5" Type="http://schemas.openxmlformats.org/officeDocument/2006/relationships/chart" Target="../charts/chart40.xml"/><Relationship Id="rId4" Type="http://schemas.openxmlformats.org/officeDocument/2006/relationships/chart" Target="../charts/char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chart" Target="../charts/chart11.xml"/><Relationship Id="rId7" Type="http://schemas.openxmlformats.org/officeDocument/2006/relationships/image" Target="../media/image8.png"/><Relationship Id="rId12" Type="http://schemas.openxmlformats.org/officeDocument/2006/relationships/chart" Target="../charts/chart19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11" Type="http://schemas.openxmlformats.org/officeDocument/2006/relationships/chart" Target="../charts/chart18.xml"/><Relationship Id="rId5" Type="http://schemas.openxmlformats.org/officeDocument/2006/relationships/chart" Target="../charts/chart13.xml"/><Relationship Id="rId10" Type="http://schemas.openxmlformats.org/officeDocument/2006/relationships/chart" Target="../charts/chart17.xml"/><Relationship Id="rId4" Type="http://schemas.openxmlformats.org/officeDocument/2006/relationships/chart" Target="../charts/chart12.xml"/><Relationship Id="rId9" Type="http://schemas.openxmlformats.org/officeDocument/2006/relationships/chart" Target="../charts/char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7037674" y="3075093"/>
            <a:ext cx="4800224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Bahnschrift SemiLight" panose="020B0502040204020203" pitchFamily="34" charset="0"/>
                <a:cs typeface="Arial" pitchFamily="34" charset="0"/>
              </a:rPr>
              <a:t>ONLINE AUDIENCE STUDY MOLDOV</a:t>
            </a:r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7062412" y="661426"/>
            <a:ext cx="477548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bg1"/>
                </a:solidFill>
                <a:latin typeface="Bahnschrift SemiLight" panose="020B0502040204020203" pitchFamily="34" charset="0"/>
                <a:cs typeface="Arial" pitchFamily="34" charset="0"/>
              </a:rPr>
              <a:t>12.</a:t>
            </a:r>
            <a:r>
              <a:rPr lang="en-US" altLang="ko-KR" sz="5400" dirty="0">
                <a:solidFill>
                  <a:schemeClr val="bg1"/>
                </a:solidFill>
                <a:latin typeface="Bahnschrift SemiLight" panose="020B0502040204020203" pitchFamily="34" charset="0"/>
                <a:cs typeface="Arial" pitchFamily="34" charset="0"/>
              </a:rPr>
              <a:t>2025</a:t>
            </a:r>
            <a:endParaRPr lang="ko-KR" altLang="en-US" sz="5400" dirty="0">
              <a:solidFill>
                <a:schemeClr val="bg1"/>
              </a:solidFill>
              <a:latin typeface="Bahnschrift SemiLight" panose="020B0502040204020203" pitchFamily="34" charset="0"/>
              <a:cs typeface="Arial" pitchFamily="34" charset="0"/>
            </a:endParaRPr>
          </a:p>
        </p:txBody>
      </p:sp>
      <p:sp>
        <p:nvSpPr>
          <p:cNvPr id="32" name="Isosceles Triangle 51">
            <a:extLst>
              <a:ext uri="{FF2B5EF4-FFF2-40B4-BE49-F238E27FC236}">
                <a16:creationId xmlns:a16="http://schemas.microsoft.com/office/drawing/2014/main" id="{C7F4914A-EC4B-4F9A-BEB7-0A38D775830D}"/>
              </a:ext>
            </a:extLst>
          </p:cNvPr>
          <p:cNvSpPr/>
          <p:nvPr/>
        </p:nvSpPr>
        <p:spPr>
          <a:xfrm>
            <a:off x="5458499" y="3355305"/>
            <a:ext cx="226184" cy="16586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Parallelogram 15">
            <a:extLst>
              <a:ext uri="{FF2B5EF4-FFF2-40B4-BE49-F238E27FC236}">
                <a16:creationId xmlns:a16="http://schemas.microsoft.com/office/drawing/2014/main" id="{24C7C768-EB95-4E47-966B-307DC6C5CE5F}"/>
              </a:ext>
            </a:extLst>
          </p:cNvPr>
          <p:cNvSpPr/>
          <p:nvPr/>
        </p:nvSpPr>
        <p:spPr>
          <a:xfrm rot="16200000">
            <a:off x="4978482" y="610336"/>
            <a:ext cx="334943" cy="362564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Oval 66">
            <a:extLst>
              <a:ext uri="{FF2B5EF4-FFF2-40B4-BE49-F238E27FC236}">
                <a16:creationId xmlns:a16="http://schemas.microsoft.com/office/drawing/2014/main" id="{5E1A3659-43CE-4610-A2AD-E309F70E9E0E}"/>
              </a:ext>
            </a:extLst>
          </p:cNvPr>
          <p:cNvSpPr/>
          <p:nvPr/>
        </p:nvSpPr>
        <p:spPr>
          <a:xfrm rot="20700000">
            <a:off x="5750683" y="4256921"/>
            <a:ext cx="306925" cy="262906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Rectangle 130">
            <a:extLst>
              <a:ext uri="{FF2B5EF4-FFF2-40B4-BE49-F238E27FC236}">
                <a16:creationId xmlns:a16="http://schemas.microsoft.com/office/drawing/2014/main" id="{C38AB0EB-3E4B-4EB3-8986-8912DDE2B3BD}"/>
              </a:ext>
            </a:extLst>
          </p:cNvPr>
          <p:cNvSpPr/>
          <p:nvPr/>
        </p:nvSpPr>
        <p:spPr>
          <a:xfrm>
            <a:off x="6543350" y="925548"/>
            <a:ext cx="393301" cy="3950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6" name="Oval 25">
            <a:extLst>
              <a:ext uri="{FF2B5EF4-FFF2-40B4-BE49-F238E27FC236}">
                <a16:creationId xmlns:a16="http://schemas.microsoft.com/office/drawing/2014/main" id="{7EC3674A-B92E-4495-AB74-A7153464DC61}"/>
              </a:ext>
            </a:extLst>
          </p:cNvPr>
          <p:cNvSpPr>
            <a:spLocks noChangeAspect="1"/>
          </p:cNvSpPr>
          <p:nvPr/>
        </p:nvSpPr>
        <p:spPr>
          <a:xfrm>
            <a:off x="4353699" y="1754911"/>
            <a:ext cx="193723" cy="193988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ound Same Side Corner Rectangle 8">
            <a:extLst>
              <a:ext uri="{FF2B5EF4-FFF2-40B4-BE49-F238E27FC236}">
                <a16:creationId xmlns:a16="http://schemas.microsoft.com/office/drawing/2014/main" id="{1C893DA3-52C7-4BA5-8365-136F4E11773F}"/>
              </a:ext>
            </a:extLst>
          </p:cNvPr>
          <p:cNvSpPr/>
          <p:nvPr/>
        </p:nvSpPr>
        <p:spPr>
          <a:xfrm>
            <a:off x="4964671" y="2640492"/>
            <a:ext cx="158632" cy="158875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ounded Rectangle 51">
            <a:extLst>
              <a:ext uri="{FF2B5EF4-FFF2-40B4-BE49-F238E27FC236}">
                <a16:creationId xmlns:a16="http://schemas.microsoft.com/office/drawing/2014/main" id="{69A29945-1B5C-480A-AD72-3775F4CC415D}"/>
              </a:ext>
            </a:extLst>
          </p:cNvPr>
          <p:cNvSpPr/>
          <p:nvPr/>
        </p:nvSpPr>
        <p:spPr>
          <a:xfrm rot="16200000" flipH="1">
            <a:off x="5219065" y="1825556"/>
            <a:ext cx="237102" cy="223294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9" name="Rounded Rectangle 2">
            <a:extLst>
              <a:ext uri="{FF2B5EF4-FFF2-40B4-BE49-F238E27FC236}">
                <a16:creationId xmlns:a16="http://schemas.microsoft.com/office/drawing/2014/main" id="{2027F04B-4AD3-4E0F-9BAB-5353137B1708}"/>
              </a:ext>
            </a:extLst>
          </p:cNvPr>
          <p:cNvSpPr/>
          <p:nvPr/>
        </p:nvSpPr>
        <p:spPr>
          <a:xfrm>
            <a:off x="360293" y="3850243"/>
            <a:ext cx="362565" cy="3625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0" name="Rounded Rectangle 8">
            <a:extLst>
              <a:ext uri="{FF2B5EF4-FFF2-40B4-BE49-F238E27FC236}">
                <a16:creationId xmlns:a16="http://schemas.microsoft.com/office/drawing/2014/main" id="{97542CC7-8662-43EF-AC65-2E16AB462F1F}"/>
              </a:ext>
            </a:extLst>
          </p:cNvPr>
          <p:cNvSpPr/>
          <p:nvPr/>
        </p:nvSpPr>
        <p:spPr>
          <a:xfrm>
            <a:off x="4653360" y="3758170"/>
            <a:ext cx="144473" cy="144457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" name="Rounded Rectangle 2">
            <a:extLst>
              <a:ext uri="{FF2B5EF4-FFF2-40B4-BE49-F238E27FC236}">
                <a16:creationId xmlns:a16="http://schemas.microsoft.com/office/drawing/2014/main" id="{DD85458F-48EB-44AD-A28A-C6D6613255DB}"/>
              </a:ext>
            </a:extLst>
          </p:cNvPr>
          <p:cNvSpPr/>
          <p:nvPr/>
        </p:nvSpPr>
        <p:spPr>
          <a:xfrm>
            <a:off x="6178829" y="2444357"/>
            <a:ext cx="290471" cy="290471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Rounded Rectangle 3">
            <a:extLst>
              <a:ext uri="{FF2B5EF4-FFF2-40B4-BE49-F238E27FC236}">
                <a16:creationId xmlns:a16="http://schemas.microsoft.com/office/drawing/2014/main" id="{87020242-DD7D-482B-A998-6D0326737345}"/>
              </a:ext>
            </a:extLst>
          </p:cNvPr>
          <p:cNvSpPr>
            <a:spLocks noChangeAspect="1"/>
          </p:cNvSpPr>
          <p:nvPr/>
        </p:nvSpPr>
        <p:spPr>
          <a:xfrm>
            <a:off x="2449886" y="604588"/>
            <a:ext cx="290471" cy="290471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Rounded Rectangle 10">
            <a:extLst>
              <a:ext uri="{FF2B5EF4-FFF2-40B4-BE49-F238E27FC236}">
                <a16:creationId xmlns:a16="http://schemas.microsoft.com/office/drawing/2014/main" id="{32DF34AC-FCFA-46EB-8466-5702232D85A3}"/>
              </a:ext>
            </a:extLst>
          </p:cNvPr>
          <p:cNvSpPr>
            <a:spLocks noChangeAspect="1"/>
          </p:cNvSpPr>
          <p:nvPr/>
        </p:nvSpPr>
        <p:spPr>
          <a:xfrm>
            <a:off x="6917601" y="3702294"/>
            <a:ext cx="356613" cy="362565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Block Arc 6">
            <a:extLst>
              <a:ext uri="{FF2B5EF4-FFF2-40B4-BE49-F238E27FC236}">
                <a16:creationId xmlns:a16="http://schemas.microsoft.com/office/drawing/2014/main" id="{42EEF007-9371-40E9-BCA4-255A1DB8A5C9}"/>
              </a:ext>
            </a:extLst>
          </p:cNvPr>
          <p:cNvSpPr/>
          <p:nvPr/>
        </p:nvSpPr>
        <p:spPr>
          <a:xfrm>
            <a:off x="5469195" y="5635320"/>
            <a:ext cx="444475" cy="448847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5" name="Rounded Rectangle 27">
            <a:extLst>
              <a:ext uri="{FF2B5EF4-FFF2-40B4-BE49-F238E27FC236}">
                <a16:creationId xmlns:a16="http://schemas.microsoft.com/office/drawing/2014/main" id="{7DF97242-39E8-4F84-926D-72677E1CFF32}"/>
              </a:ext>
            </a:extLst>
          </p:cNvPr>
          <p:cNvSpPr/>
          <p:nvPr/>
        </p:nvSpPr>
        <p:spPr>
          <a:xfrm>
            <a:off x="1147873" y="2450021"/>
            <a:ext cx="338606" cy="26009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Chord 15">
            <a:extLst>
              <a:ext uri="{FF2B5EF4-FFF2-40B4-BE49-F238E27FC236}">
                <a16:creationId xmlns:a16="http://schemas.microsoft.com/office/drawing/2014/main" id="{453A3A15-16E1-47FB-B192-E33AA9F62F08}"/>
              </a:ext>
            </a:extLst>
          </p:cNvPr>
          <p:cNvSpPr/>
          <p:nvPr/>
        </p:nvSpPr>
        <p:spPr>
          <a:xfrm>
            <a:off x="3260877" y="1718238"/>
            <a:ext cx="80681" cy="17590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Round Same Side Corner Rectangle 8">
            <a:extLst>
              <a:ext uri="{FF2B5EF4-FFF2-40B4-BE49-F238E27FC236}">
                <a16:creationId xmlns:a16="http://schemas.microsoft.com/office/drawing/2014/main" id="{F572FCCE-C64C-4E2F-ADAB-869065E0B707}"/>
              </a:ext>
            </a:extLst>
          </p:cNvPr>
          <p:cNvSpPr/>
          <p:nvPr/>
        </p:nvSpPr>
        <p:spPr>
          <a:xfrm>
            <a:off x="953425" y="880843"/>
            <a:ext cx="143979" cy="37920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ound Same Side Corner Rectangle 20">
            <a:extLst>
              <a:ext uri="{FF2B5EF4-FFF2-40B4-BE49-F238E27FC236}">
                <a16:creationId xmlns:a16="http://schemas.microsoft.com/office/drawing/2014/main" id="{3EBC4D93-B7CB-4D9A-9EA4-6520EF743FFA}"/>
              </a:ext>
            </a:extLst>
          </p:cNvPr>
          <p:cNvSpPr/>
          <p:nvPr/>
        </p:nvSpPr>
        <p:spPr>
          <a:xfrm rot="10800000">
            <a:off x="742533" y="873267"/>
            <a:ext cx="175165" cy="37366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Freeform 53">
            <a:extLst>
              <a:ext uri="{FF2B5EF4-FFF2-40B4-BE49-F238E27FC236}">
                <a16:creationId xmlns:a16="http://schemas.microsoft.com/office/drawing/2014/main" id="{A96D85E9-ABBD-4BCD-82CA-6C7AF4B75FC3}"/>
              </a:ext>
            </a:extLst>
          </p:cNvPr>
          <p:cNvSpPr/>
          <p:nvPr/>
        </p:nvSpPr>
        <p:spPr>
          <a:xfrm>
            <a:off x="2261271" y="1760622"/>
            <a:ext cx="223294" cy="22894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Donut 39">
            <a:extLst>
              <a:ext uri="{FF2B5EF4-FFF2-40B4-BE49-F238E27FC236}">
                <a16:creationId xmlns:a16="http://schemas.microsoft.com/office/drawing/2014/main" id="{AFC96FA5-353B-483A-9458-49287253EDB3}"/>
              </a:ext>
            </a:extLst>
          </p:cNvPr>
          <p:cNvSpPr/>
          <p:nvPr/>
        </p:nvSpPr>
        <p:spPr>
          <a:xfrm>
            <a:off x="3766911" y="996465"/>
            <a:ext cx="223885" cy="22388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28" name="Picture 2" descr="Gemius. Gemius audi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136" y="2799367"/>
            <a:ext cx="1728000" cy="21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65249" y="1983676"/>
            <a:ext cx="207264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BATI</a:t>
            </a:r>
          </a:p>
          <a:p>
            <a:pPr algn="r"/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</a:rPr>
              <a:t>BIROUL DE AUDIT AL TIRAJELOR </a:t>
            </a:r>
          </a:p>
          <a:p>
            <a:pPr algn="r"/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</a:rPr>
              <a:t>SI INTERNETULUI</a:t>
            </a: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424161" y="6246811"/>
            <a:ext cx="1661160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>
                <a:latin typeface="+mj-lt"/>
              </a:rPr>
              <a:t>Q3 2022 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9D542F9A-1B60-467C-87F8-5AE3B0D07535}"/>
              </a:ext>
            </a:extLst>
          </p:cNvPr>
          <p:cNvSpPr txBox="1">
            <a:spLocks/>
          </p:cNvSpPr>
          <p:nvPr/>
        </p:nvSpPr>
        <p:spPr>
          <a:xfrm>
            <a:off x="10242952" y="907882"/>
            <a:ext cx="1427079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AGE</a:t>
            </a:r>
            <a:r>
              <a:rPr lang="en-US" altLang="ko-KR" sz="18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8811B7-6B73-4DA9-9D4A-28B8C7D202AE}"/>
              </a:ext>
            </a:extLst>
          </p:cNvPr>
          <p:cNvSpPr txBox="1"/>
          <p:nvPr/>
        </p:nvSpPr>
        <p:spPr>
          <a:xfrm>
            <a:off x="10227077" y="272101"/>
            <a:ext cx="198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Dubai Medium" panose="020B0603030403030204" pitchFamily="34" charset="-78"/>
                <a:cs typeface="Dubai Medium" panose="020B0603030403030204" pitchFamily="34" charset="-78"/>
              </a:rPr>
              <a:t>VIEW</a:t>
            </a:r>
          </a:p>
          <a:p>
            <a:pPr algn="just"/>
            <a:r>
              <a:rPr lang="en-US" dirty="0">
                <a:latin typeface="Dubai Medium" panose="020B0603030403030204" pitchFamily="34" charset="-78"/>
                <a:cs typeface="Dubai Medium" panose="020B0603030403030204" pitchFamily="34" charset="-78"/>
              </a:rPr>
              <a:t>COMPOSITION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03FC870-3048-4988-B059-6430A02ADB68}"/>
              </a:ext>
            </a:extLst>
          </p:cNvPr>
          <p:cNvSpPr txBox="1">
            <a:spLocks/>
          </p:cNvSpPr>
          <p:nvPr/>
        </p:nvSpPr>
        <p:spPr>
          <a:xfrm>
            <a:off x="10382234" y="3495384"/>
            <a:ext cx="771144" cy="311171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solidFill>
                  <a:schemeClr val="accent5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55+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67A47455-1DE9-4F39-8ECA-BDD11FA53C32}"/>
              </a:ext>
            </a:extLst>
          </p:cNvPr>
          <p:cNvSpPr txBox="1">
            <a:spLocks/>
          </p:cNvSpPr>
          <p:nvPr/>
        </p:nvSpPr>
        <p:spPr>
          <a:xfrm>
            <a:off x="10379205" y="2396869"/>
            <a:ext cx="1055233" cy="311171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solidFill>
                  <a:srgbClr val="FFC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25 - 34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7F827062-8AC5-4C39-B6D7-171D9F92026B}"/>
              </a:ext>
            </a:extLst>
          </p:cNvPr>
          <p:cNvSpPr txBox="1">
            <a:spLocks/>
          </p:cNvSpPr>
          <p:nvPr/>
        </p:nvSpPr>
        <p:spPr>
          <a:xfrm>
            <a:off x="10374694" y="2039612"/>
            <a:ext cx="1130766" cy="311171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solidFill>
                  <a:srgbClr val="92D05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15 - 24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DE02BE13-8D2E-4CA5-910C-EDEBD8BB870B}"/>
              </a:ext>
            </a:extLst>
          </p:cNvPr>
          <p:cNvSpPr txBox="1">
            <a:spLocks/>
          </p:cNvSpPr>
          <p:nvPr/>
        </p:nvSpPr>
        <p:spPr>
          <a:xfrm>
            <a:off x="10373356" y="2769351"/>
            <a:ext cx="1061082" cy="311171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solidFill>
                  <a:schemeClr val="accent3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35 - 44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68917F8F-5D8A-4E76-92EF-5F1595FCD3FC}"/>
              </a:ext>
            </a:extLst>
          </p:cNvPr>
          <p:cNvSpPr txBox="1">
            <a:spLocks/>
          </p:cNvSpPr>
          <p:nvPr/>
        </p:nvSpPr>
        <p:spPr>
          <a:xfrm>
            <a:off x="10376314" y="3099585"/>
            <a:ext cx="1058123" cy="311171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solidFill>
                  <a:schemeClr val="accent4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45 - 54</a:t>
            </a: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B8EEB4E3-E302-4E67-8A96-3D7C986C9D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7080747"/>
              </p:ext>
            </p:extLst>
          </p:nvPr>
        </p:nvGraphicFramePr>
        <p:xfrm>
          <a:off x="0" y="0"/>
          <a:ext cx="10227077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8069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id="{2FF1EBE0-185B-4A1E-9959-A92A39057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6913941"/>
              </p:ext>
            </p:extLst>
          </p:nvPr>
        </p:nvGraphicFramePr>
        <p:xfrm>
          <a:off x="6833623" y="3536381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003E8869-CE6A-419E-A24A-63F354F2EC8F}"/>
              </a:ext>
            </a:extLst>
          </p:cNvPr>
          <p:cNvSpPr/>
          <p:nvPr/>
        </p:nvSpPr>
        <p:spPr>
          <a:xfrm>
            <a:off x="7208925" y="3909744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5CD0F6-D5C2-4E83-8015-79986F96C4AC}"/>
              </a:ext>
            </a:extLst>
          </p:cNvPr>
          <p:cNvSpPr txBox="1"/>
          <p:nvPr/>
        </p:nvSpPr>
        <p:spPr>
          <a:xfrm>
            <a:off x="7198073" y="414462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o-RO" altLang="ko-KR" sz="2400" b="1" dirty="0">
                <a:solidFill>
                  <a:schemeClr val="bg1"/>
                </a:solidFill>
                <a:latin typeface="Bahnschrift SemiLight" panose="020B0502040204020203" pitchFamily="34" charset="0"/>
                <a:cs typeface="Arial" pitchFamily="34" charset="0"/>
              </a:rPr>
              <a:t>31</a:t>
            </a:r>
            <a:r>
              <a:rPr lang="en-US" altLang="ko-KR" sz="2400" b="1" dirty="0">
                <a:solidFill>
                  <a:schemeClr val="bg1"/>
                </a:solidFill>
                <a:latin typeface="Bahnschrift SemiLight" panose="020B0502040204020203" pitchFamily="34" charset="0"/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latin typeface="Bahnschrift SemiLight" panose="020B0502040204020203" pitchFamily="34" charset="0"/>
              <a:cs typeface="Arial" pitchFamily="34" charset="0"/>
            </a:endParaRPr>
          </a:p>
        </p:txBody>
      </p:sp>
      <p:graphicFrame>
        <p:nvGraphicFramePr>
          <p:cNvPr id="17" name="Chart 7">
            <a:extLst>
              <a:ext uri="{FF2B5EF4-FFF2-40B4-BE49-F238E27FC236}">
                <a16:creationId xmlns:a16="http://schemas.microsoft.com/office/drawing/2014/main" id="{2FF1EBE0-185B-4A1E-9959-A92A39057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321448"/>
              </p:ext>
            </p:extLst>
          </p:nvPr>
        </p:nvGraphicFramePr>
        <p:xfrm>
          <a:off x="6797852" y="891940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7">
            <a:extLst>
              <a:ext uri="{FF2B5EF4-FFF2-40B4-BE49-F238E27FC236}">
                <a16:creationId xmlns:a16="http://schemas.microsoft.com/office/drawing/2014/main" id="{67210B34-533D-43F6-91DA-037B420EF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3487013"/>
              </p:ext>
            </p:extLst>
          </p:nvPr>
        </p:nvGraphicFramePr>
        <p:xfrm>
          <a:off x="8994188" y="89466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003E8869-CE6A-419E-A24A-63F354F2EC8F}"/>
              </a:ext>
            </a:extLst>
          </p:cNvPr>
          <p:cNvSpPr/>
          <p:nvPr/>
        </p:nvSpPr>
        <p:spPr>
          <a:xfrm>
            <a:off x="7173154" y="1265303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5CD0F6-D5C2-4E83-8015-79986F96C4AC}"/>
              </a:ext>
            </a:extLst>
          </p:cNvPr>
          <p:cNvSpPr txBox="1"/>
          <p:nvPr/>
        </p:nvSpPr>
        <p:spPr>
          <a:xfrm>
            <a:off x="7162302" y="1500182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Bahnschrift SemiLight" panose="020B0502040204020203" pitchFamily="34" charset="0"/>
                <a:cs typeface="Arial" pitchFamily="34" charset="0"/>
              </a:rPr>
              <a:t>1</a:t>
            </a:r>
            <a:r>
              <a:rPr lang="ro-RO" altLang="ko-KR" sz="2400" b="1" dirty="0">
                <a:solidFill>
                  <a:schemeClr val="bg1"/>
                </a:solidFill>
                <a:latin typeface="Bahnschrift SemiLight" panose="020B0502040204020203" pitchFamily="34" charset="0"/>
                <a:cs typeface="Arial" pitchFamily="34" charset="0"/>
              </a:rPr>
              <a:t>5</a:t>
            </a:r>
            <a:r>
              <a:rPr lang="en-US" altLang="ko-KR" sz="2400" b="1" dirty="0">
                <a:solidFill>
                  <a:schemeClr val="bg1"/>
                </a:solidFill>
                <a:latin typeface="Bahnschrift SemiLight" panose="020B0502040204020203" pitchFamily="34" charset="0"/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latin typeface="Bahnschrift SemiLight" panose="020B0502040204020203" pitchFamily="34" charset="0"/>
              <a:cs typeface="Arial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7A75601-DAE0-4F9A-B3B3-723351729EDF}"/>
              </a:ext>
            </a:extLst>
          </p:cNvPr>
          <p:cNvSpPr/>
          <p:nvPr/>
        </p:nvSpPr>
        <p:spPr>
          <a:xfrm>
            <a:off x="9367312" y="1265303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D41965-4B0E-490A-9093-469DA337886C}"/>
              </a:ext>
            </a:extLst>
          </p:cNvPr>
          <p:cNvSpPr txBox="1"/>
          <p:nvPr/>
        </p:nvSpPr>
        <p:spPr>
          <a:xfrm>
            <a:off x="9356460" y="1500182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Bahnschrift SemiLight" panose="020B0502040204020203" pitchFamily="34" charset="0"/>
                <a:cs typeface="Arial" pitchFamily="34" charset="0"/>
              </a:rPr>
              <a:t>22%</a:t>
            </a:r>
            <a:endParaRPr lang="ko-KR" altLang="en-US" sz="2400" b="1" dirty="0">
              <a:solidFill>
                <a:schemeClr val="bg1"/>
              </a:solidFill>
              <a:latin typeface="Bahnschrift SemiLight" panose="020B0502040204020203" pitchFamily="34" charset="0"/>
              <a:cs typeface="Arial" pitchFamily="34" charset="0"/>
            </a:endParaRPr>
          </a:p>
        </p:txBody>
      </p:sp>
      <p:graphicFrame>
        <p:nvGraphicFramePr>
          <p:cNvPr id="23" name="Chart 7">
            <a:extLst>
              <a:ext uri="{FF2B5EF4-FFF2-40B4-BE49-F238E27FC236}">
                <a16:creationId xmlns:a16="http://schemas.microsoft.com/office/drawing/2014/main" id="{67210B34-533D-43F6-91DA-037B420EF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9465697"/>
              </p:ext>
            </p:extLst>
          </p:nvPr>
        </p:nvGraphicFramePr>
        <p:xfrm>
          <a:off x="9021008" y="3536381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Oval 23">
            <a:extLst>
              <a:ext uri="{FF2B5EF4-FFF2-40B4-BE49-F238E27FC236}">
                <a16:creationId xmlns:a16="http://schemas.microsoft.com/office/drawing/2014/main" id="{17A75601-DAE0-4F9A-B3B3-723351729EDF}"/>
              </a:ext>
            </a:extLst>
          </p:cNvPr>
          <p:cNvSpPr/>
          <p:nvPr/>
        </p:nvSpPr>
        <p:spPr>
          <a:xfrm>
            <a:off x="9394132" y="3907018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D41965-4B0E-490A-9093-469DA337886C}"/>
              </a:ext>
            </a:extLst>
          </p:cNvPr>
          <p:cNvSpPr txBox="1"/>
          <p:nvPr/>
        </p:nvSpPr>
        <p:spPr>
          <a:xfrm>
            <a:off x="9383280" y="4141897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o-RO" altLang="ko-KR" sz="2400" b="1" dirty="0">
                <a:solidFill>
                  <a:schemeClr val="bg1"/>
                </a:solidFill>
                <a:latin typeface="Bahnschrift SemiLight" panose="020B0502040204020203" pitchFamily="34" charset="0"/>
                <a:cs typeface="Arial" pitchFamily="34" charset="0"/>
              </a:rPr>
              <a:t>32</a:t>
            </a:r>
            <a:r>
              <a:rPr lang="en-US" altLang="ko-KR" sz="2400" b="1" dirty="0">
                <a:solidFill>
                  <a:schemeClr val="bg1"/>
                </a:solidFill>
                <a:latin typeface="Bahnschrift SemiLight" panose="020B0502040204020203" pitchFamily="34" charset="0"/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latin typeface="Bahnschrift SemiLight" panose="020B0502040204020203" pitchFamily="34" charset="0"/>
              <a:cs typeface="Arial" pitchFamily="34" charset="0"/>
            </a:endParaRP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6671977" y="5402032"/>
            <a:ext cx="2076596" cy="720185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sz="2400" b="0" dirty="0">
                <a:latin typeface="Bahnschrift SemiLight" panose="020B0502040204020203" pitchFamily="34" charset="0"/>
              </a:rPr>
              <a:t>High / p</a:t>
            </a:r>
            <a:r>
              <a:rPr lang="en-US" sz="2400" b="0" dirty="0" err="1">
                <a:latin typeface="Bahnschrift SemiLight" panose="020B0502040204020203" pitchFamily="34" charset="0"/>
              </a:rPr>
              <a:t>ost</a:t>
            </a:r>
            <a:r>
              <a:rPr lang="ro-RO" sz="2400" b="0" dirty="0">
                <a:latin typeface="Bahnschrift SemiLight" panose="020B0502040204020203" pitchFamily="34" charset="0"/>
              </a:rPr>
              <a:t> -</a:t>
            </a:r>
            <a:r>
              <a:rPr lang="en-US" sz="2400" b="0" dirty="0">
                <a:latin typeface="Bahnschrift SemiLight" panose="020B0502040204020203" pitchFamily="34" charset="0"/>
              </a:rPr>
              <a:t> </a:t>
            </a:r>
            <a:endParaRPr lang="ro-RO" sz="2400" b="0" dirty="0">
              <a:latin typeface="Bahnschrift SemiLight" panose="020B0502040204020203" pitchFamily="34" charset="0"/>
            </a:endParaRPr>
          </a:p>
          <a:p>
            <a:pPr algn="ctr"/>
            <a:r>
              <a:rPr lang="en-US" sz="2400" b="0" dirty="0">
                <a:latin typeface="Bahnschrift SemiLight" panose="020B0502040204020203" pitchFamily="34" charset="0"/>
              </a:rPr>
              <a:t>high / college</a:t>
            </a:r>
            <a:endParaRPr lang="en-US" altLang="ko-KR" sz="2400" b="0" dirty="0">
              <a:latin typeface="Bahnschrift SemiLight" panose="020B0502040204020203" pitchFamily="34" charset="0"/>
            </a:endParaRPr>
          </a:p>
          <a:p>
            <a:pPr algn="ctr"/>
            <a:endParaRPr lang="en-US" altLang="ko-KR" sz="3200" b="0" dirty="0">
              <a:latin typeface="Calibri" panose="020F0502020204030204" pitchFamily="34" charset="0"/>
            </a:endParaRPr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6661767" y="2750193"/>
            <a:ext cx="1983939" cy="720185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>
                <a:latin typeface="Bahnschrift SemiLight" panose="020B0502040204020203" pitchFamily="34" charset="0"/>
              </a:rPr>
              <a:t>Elementary</a:t>
            </a:r>
          </a:p>
        </p:txBody>
      </p: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8687357" y="2751673"/>
            <a:ext cx="2296909" cy="720185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0" dirty="0">
                <a:latin typeface="Bahnschrift SemiLight" panose="020B0502040204020203" pitchFamily="34" charset="0"/>
              </a:rPr>
              <a:t>Vocational</a:t>
            </a:r>
            <a:endParaRPr lang="en-US" altLang="ko-KR" sz="2400" b="0" dirty="0">
              <a:latin typeface="Bahnschrift SemiLight" panose="020B0502040204020203" pitchFamily="34" charset="0"/>
            </a:endParaRP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8900608" y="5397591"/>
            <a:ext cx="2296908" cy="720185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0" dirty="0">
                <a:latin typeface="Calibri" panose="020F0502020204030204" pitchFamily="34" charset="0"/>
              </a:rPr>
              <a:t>University</a:t>
            </a:r>
            <a:r>
              <a:rPr lang="ro-RO" sz="2400" b="0" dirty="0">
                <a:latin typeface="Calibri" panose="020F0502020204030204" pitchFamily="34" charset="0"/>
              </a:rPr>
              <a:t> /</a:t>
            </a:r>
            <a:r>
              <a:rPr lang="en-US" sz="2400" b="0" dirty="0">
                <a:latin typeface="Calibri" panose="020F0502020204030204" pitchFamily="34" charset="0"/>
              </a:rPr>
              <a:t> </a:t>
            </a:r>
            <a:r>
              <a:rPr lang="ro-RO" sz="2400" b="0" dirty="0">
                <a:latin typeface="Calibri" panose="020F0502020204030204" pitchFamily="34" charset="0"/>
              </a:rPr>
              <a:t>p</a:t>
            </a:r>
            <a:r>
              <a:rPr lang="en-US" sz="2400" b="0" dirty="0" err="1">
                <a:latin typeface="Calibri" panose="020F0502020204030204" pitchFamily="34" charset="0"/>
              </a:rPr>
              <a:t>ost</a:t>
            </a:r>
            <a:r>
              <a:rPr lang="en-US" sz="2400" b="0" dirty="0">
                <a:latin typeface="Calibri" panose="020F0502020204030204" pitchFamily="34" charset="0"/>
              </a:rPr>
              <a:t> </a:t>
            </a:r>
            <a:endParaRPr lang="ro-RO" sz="2400" b="0" dirty="0">
              <a:latin typeface="Calibri" panose="020F0502020204030204" pitchFamily="34" charset="0"/>
            </a:endParaRPr>
          </a:p>
          <a:p>
            <a:pPr algn="ctr"/>
            <a:r>
              <a:rPr lang="en-US" sz="2400" b="0" dirty="0">
                <a:latin typeface="Calibri" panose="020F0502020204030204" pitchFamily="34" charset="0"/>
              </a:rPr>
              <a:t>graduate studies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593768-84C6-4785-93B5-D297363472DD}"/>
              </a:ext>
            </a:extLst>
          </p:cNvPr>
          <p:cNvSpPr txBox="1"/>
          <p:nvPr/>
        </p:nvSpPr>
        <p:spPr>
          <a:xfrm>
            <a:off x="660852" y="1490567"/>
            <a:ext cx="4093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AUDIENCE COMPOSITION</a:t>
            </a:r>
          </a:p>
        </p:txBody>
      </p:sp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5C16780A-8145-45A8-9F29-6AAE181AF684}"/>
              </a:ext>
            </a:extLst>
          </p:cNvPr>
          <p:cNvSpPr txBox="1">
            <a:spLocks/>
          </p:cNvSpPr>
          <p:nvPr/>
        </p:nvSpPr>
        <p:spPr>
          <a:xfrm>
            <a:off x="660852" y="770382"/>
            <a:ext cx="3545182" cy="720185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altLang="ko-KR" b="0" dirty="0">
                <a:latin typeface="Bahnschrift SemiLight" panose="020B0502040204020203" pitchFamily="34" charset="0"/>
              </a:rPr>
              <a:t>Education</a:t>
            </a:r>
            <a:endParaRPr lang="en-US" altLang="ko-KR" b="0" dirty="0">
              <a:latin typeface="Bahnschrift SemiLight" panose="020B0502040204020203" pitchFamily="34" charset="0"/>
            </a:endParaRPr>
          </a:p>
        </p:txBody>
      </p:sp>
      <p:pic>
        <p:nvPicPr>
          <p:cNvPr id="39" name="Picture 2" descr="Gemius. Gemius audience">
            <a:extLst>
              <a:ext uri="{FF2B5EF4-FFF2-40B4-BE49-F238E27FC236}">
                <a16:creationId xmlns:a16="http://schemas.microsoft.com/office/drawing/2014/main" id="{73BE7F0A-BF11-4D20-B9CF-21BE2BC33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421" y="585314"/>
            <a:ext cx="1728000" cy="21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7882573-B32C-4FC6-A953-2647AA9210FE}"/>
              </a:ext>
            </a:extLst>
          </p:cNvPr>
          <p:cNvSpPr txBox="1"/>
          <p:nvPr/>
        </p:nvSpPr>
        <p:spPr>
          <a:xfrm>
            <a:off x="660852" y="497068"/>
            <a:ext cx="4449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  <a:latin typeface="Bahnschrift SemiLight" panose="020B0502040204020203" pitchFamily="34" charset="0"/>
              </a:rPr>
              <a:t>BIROUL DE AUDIT AL TIRAJELOR SI INTERNETULUI</a:t>
            </a:r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424161" y="6246811"/>
            <a:ext cx="1661160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>
                <a:latin typeface="+mj-lt"/>
              </a:rPr>
              <a:t>Q3 2022 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217600" y="2226480"/>
            <a:ext cx="1376637" cy="329788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solidFill>
                  <a:srgbClr val="92D05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Elementary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217600" y="2650986"/>
            <a:ext cx="1678478" cy="282742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solidFill>
                  <a:srgbClr val="FFC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Vocational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215012" y="3046580"/>
            <a:ext cx="1618922" cy="332337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solidFill>
                  <a:schemeClr val="accent3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High school /college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283931" y="3707170"/>
            <a:ext cx="1298470" cy="252495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solidFill>
                  <a:schemeClr val="accent5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University /MBA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07E4C689-49F4-4153-A4AF-C6DD570611EB}"/>
              </a:ext>
            </a:extLst>
          </p:cNvPr>
          <p:cNvSpPr txBox="1">
            <a:spLocks/>
          </p:cNvSpPr>
          <p:nvPr/>
        </p:nvSpPr>
        <p:spPr>
          <a:xfrm>
            <a:off x="10242952" y="907882"/>
            <a:ext cx="1427079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b="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EDUCATION</a:t>
            </a:r>
            <a:r>
              <a:rPr lang="en-US" altLang="ko-KR" sz="1800" b="0" dirty="0">
                <a:solidFill>
                  <a:schemeClr val="tx1"/>
                </a:solidFill>
                <a:latin typeface="Bahnschrift SemiLight" panose="020B0502040204020203" pitchFamily="34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06A1BA-B2BA-4D36-8CE0-9FAE026E7F1B}"/>
              </a:ext>
            </a:extLst>
          </p:cNvPr>
          <p:cNvSpPr txBox="1"/>
          <p:nvPr/>
        </p:nvSpPr>
        <p:spPr>
          <a:xfrm>
            <a:off x="10227077" y="272101"/>
            <a:ext cx="198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Dubai Medium" panose="020B0603030403030204" pitchFamily="34" charset="-78"/>
                <a:cs typeface="Dubai Medium" panose="020B0603030403030204" pitchFamily="34" charset="-78"/>
              </a:rPr>
              <a:t>AUDIENCE COMPOSITION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6ED10D18-D9FA-4BF1-A2E8-4480B24184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758304"/>
              </p:ext>
            </p:extLst>
          </p:nvPr>
        </p:nvGraphicFramePr>
        <p:xfrm>
          <a:off x="1" y="0"/>
          <a:ext cx="10215012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6914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424161" y="6246811"/>
            <a:ext cx="1661160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>
                <a:latin typeface="+mj-lt"/>
              </a:rPr>
              <a:t>Q3 2022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07E4C689-49F4-4153-A4AF-C6DD570611EB}"/>
              </a:ext>
            </a:extLst>
          </p:cNvPr>
          <p:cNvSpPr txBox="1">
            <a:spLocks/>
          </p:cNvSpPr>
          <p:nvPr/>
        </p:nvSpPr>
        <p:spPr>
          <a:xfrm>
            <a:off x="10242952" y="907882"/>
            <a:ext cx="1427079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b="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EDUCATION</a:t>
            </a:r>
            <a:r>
              <a:rPr lang="en-US" altLang="ko-KR" sz="1800" b="0" dirty="0">
                <a:solidFill>
                  <a:schemeClr val="tx1"/>
                </a:solidFill>
                <a:latin typeface="Bahnschrift SemiLight" panose="020B0502040204020203" pitchFamily="34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06A1BA-B2BA-4D36-8CE0-9FAE026E7F1B}"/>
              </a:ext>
            </a:extLst>
          </p:cNvPr>
          <p:cNvSpPr txBox="1"/>
          <p:nvPr/>
        </p:nvSpPr>
        <p:spPr>
          <a:xfrm>
            <a:off x="10227077" y="272101"/>
            <a:ext cx="198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dirty="0">
                <a:latin typeface="Dubai Medium" panose="020B0603030403030204" pitchFamily="34" charset="-78"/>
                <a:cs typeface="Dubai Medium" panose="020B0603030403030204" pitchFamily="34" charset="-78"/>
              </a:rPr>
              <a:t>TIME</a:t>
            </a:r>
            <a:r>
              <a:rPr lang="en-US" dirty="0">
                <a:latin typeface="Dubai Medium" panose="020B0603030403030204" pitchFamily="34" charset="-78"/>
                <a:cs typeface="Dubai Medium" panose="020B0603030403030204" pitchFamily="34" charset="-78"/>
              </a:rPr>
              <a:t> COMPOSITION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E22192E4-288A-46A2-996D-AF58CD981C74}"/>
              </a:ext>
            </a:extLst>
          </p:cNvPr>
          <p:cNvSpPr txBox="1">
            <a:spLocks/>
          </p:cNvSpPr>
          <p:nvPr/>
        </p:nvSpPr>
        <p:spPr>
          <a:xfrm>
            <a:off x="10217600" y="2226480"/>
            <a:ext cx="1376637" cy="329788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solidFill>
                  <a:srgbClr val="92D05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Elementary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0481D5E1-C667-4681-B711-5ECC73A6238B}"/>
              </a:ext>
            </a:extLst>
          </p:cNvPr>
          <p:cNvSpPr txBox="1">
            <a:spLocks/>
          </p:cNvSpPr>
          <p:nvPr/>
        </p:nvSpPr>
        <p:spPr>
          <a:xfrm>
            <a:off x="10217600" y="2650986"/>
            <a:ext cx="1678478" cy="282742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solidFill>
                  <a:srgbClr val="FFC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Vocational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52CE486C-36C1-41C9-ACD4-05F6E394C2F8}"/>
              </a:ext>
            </a:extLst>
          </p:cNvPr>
          <p:cNvSpPr txBox="1">
            <a:spLocks/>
          </p:cNvSpPr>
          <p:nvPr/>
        </p:nvSpPr>
        <p:spPr>
          <a:xfrm>
            <a:off x="10215012" y="3046580"/>
            <a:ext cx="1618922" cy="332337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solidFill>
                  <a:schemeClr val="accent3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High school /college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6EA29284-5927-4831-9662-C2E5BE37FCF4}"/>
              </a:ext>
            </a:extLst>
          </p:cNvPr>
          <p:cNvSpPr txBox="1">
            <a:spLocks/>
          </p:cNvSpPr>
          <p:nvPr/>
        </p:nvSpPr>
        <p:spPr>
          <a:xfrm>
            <a:off x="10283931" y="3707170"/>
            <a:ext cx="1298470" cy="252495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solidFill>
                  <a:schemeClr val="accent5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University /MBA</a:t>
            </a:r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D9683189-938F-4273-9E57-341075CE6A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237048"/>
              </p:ext>
            </p:extLst>
          </p:nvPr>
        </p:nvGraphicFramePr>
        <p:xfrm>
          <a:off x="1" y="0"/>
          <a:ext cx="1021501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4532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424161" y="6246811"/>
            <a:ext cx="1661160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>
                <a:latin typeface="+mj-lt"/>
              </a:rPr>
              <a:t>Q3 2022 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07E4C689-49F4-4153-A4AF-C6DD570611EB}"/>
              </a:ext>
            </a:extLst>
          </p:cNvPr>
          <p:cNvSpPr txBox="1">
            <a:spLocks/>
          </p:cNvSpPr>
          <p:nvPr/>
        </p:nvSpPr>
        <p:spPr>
          <a:xfrm>
            <a:off x="10242952" y="907882"/>
            <a:ext cx="1427079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b="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EDUCATION</a:t>
            </a:r>
            <a:r>
              <a:rPr lang="en-US" altLang="ko-KR" sz="1800" b="0" dirty="0">
                <a:solidFill>
                  <a:schemeClr val="tx1"/>
                </a:solidFill>
                <a:latin typeface="Bahnschrift SemiLight" panose="020B0502040204020203" pitchFamily="34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06A1BA-B2BA-4D36-8CE0-9FAE026E7F1B}"/>
              </a:ext>
            </a:extLst>
          </p:cNvPr>
          <p:cNvSpPr txBox="1"/>
          <p:nvPr/>
        </p:nvSpPr>
        <p:spPr>
          <a:xfrm>
            <a:off x="10227077" y="272101"/>
            <a:ext cx="198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dirty="0">
                <a:latin typeface="Bahnschrift SemiLight" panose="020B0502040204020203" pitchFamily="34" charset="0"/>
              </a:rPr>
              <a:t>VIEW</a:t>
            </a:r>
            <a:r>
              <a:rPr lang="en-US" dirty="0">
                <a:latin typeface="Bahnschrift SemiLight" panose="020B0502040204020203" pitchFamily="34" charset="0"/>
              </a:rPr>
              <a:t> </a:t>
            </a:r>
            <a:r>
              <a:rPr lang="en-US" dirty="0">
                <a:latin typeface="Dubai Medium" panose="020B0603030403030204" pitchFamily="34" charset="-78"/>
                <a:cs typeface="Dubai Medium" panose="020B0603030403030204" pitchFamily="34" charset="-78"/>
              </a:rPr>
              <a:t>COMPOSITION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2E66E400-1AF5-4704-AA76-6570E042B526}"/>
              </a:ext>
            </a:extLst>
          </p:cNvPr>
          <p:cNvSpPr txBox="1">
            <a:spLocks/>
          </p:cNvSpPr>
          <p:nvPr/>
        </p:nvSpPr>
        <p:spPr>
          <a:xfrm>
            <a:off x="10217600" y="2226480"/>
            <a:ext cx="1376637" cy="329788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solidFill>
                  <a:srgbClr val="92D05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Elementary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5528FB2F-D5C0-4E55-8E0E-87462EA7FBCC}"/>
              </a:ext>
            </a:extLst>
          </p:cNvPr>
          <p:cNvSpPr txBox="1">
            <a:spLocks/>
          </p:cNvSpPr>
          <p:nvPr/>
        </p:nvSpPr>
        <p:spPr>
          <a:xfrm>
            <a:off x="10217600" y="2650986"/>
            <a:ext cx="1678478" cy="282742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solidFill>
                  <a:srgbClr val="FFC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Vocational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DA12A25F-AE36-4BC3-A065-E896DF30DE90}"/>
              </a:ext>
            </a:extLst>
          </p:cNvPr>
          <p:cNvSpPr txBox="1">
            <a:spLocks/>
          </p:cNvSpPr>
          <p:nvPr/>
        </p:nvSpPr>
        <p:spPr>
          <a:xfrm>
            <a:off x="10215012" y="3046580"/>
            <a:ext cx="1618922" cy="332337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solidFill>
                  <a:schemeClr val="accent3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High school /college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19AC654E-9432-4F0B-8BE7-68D75891C6A2}"/>
              </a:ext>
            </a:extLst>
          </p:cNvPr>
          <p:cNvSpPr txBox="1">
            <a:spLocks/>
          </p:cNvSpPr>
          <p:nvPr/>
        </p:nvSpPr>
        <p:spPr>
          <a:xfrm>
            <a:off x="10283931" y="3707170"/>
            <a:ext cx="1298470" cy="252495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solidFill>
                  <a:schemeClr val="accent5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University /MBA</a:t>
            </a:r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72F212FF-EE0E-436A-A71F-6F08CC7065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111979"/>
              </p:ext>
            </p:extLst>
          </p:nvPr>
        </p:nvGraphicFramePr>
        <p:xfrm>
          <a:off x="1" y="0"/>
          <a:ext cx="1021501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0046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7E600C2F-19E3-4F36-B26A-E35A8B76E05E}"/>
              </a:ext>
            </a:extLst>
          </p:cNvPr>
          <p:cNvSpPr/>
          <p:nvPr/>
        </p:nvSpPr>
        <p:spPr>
          <a:xfrm>
            <a:off x="413238" y="1477108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Chart 7">
            <a:extLst>
              <a:ext uri="{FF2B5EF4-FFF2-40B4-BE49-F238E27FC236}">
                <a16:creationId xmlns:a16="http://schemas.microsoft.com/office/drawing/2014/main" id="{2FF1EBE0-185B-4A1E-9959-A92A39057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5926728"/>
              </p:ext>
            </p:extLst>
          </p:nvPr>
        </p:nvGraphicFramePr>
        <p:xfrm>
          <a:off x="7440672" y="3602732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67210B34-533D-43F6-91DA-037B420EF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8010493"/>
              </p:ext>
            </p:extLst>
          </p:nvPr>
        </p:nvGraphicFramePr>
        <p:xfrm>
          <a:off x="9463279" y="863584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Oval 22">
            <a:extLst>
              <a:ext uri="{FF2B5EF4-FFF2-40B4-BE49-F238E27FC236}">
                <a16:creationId xmlns:a16="http://schemas.microsoft.com/office/drawing/2014/main" id="{003E8869-CE6A-419E-A24A-63F354F2EC8F}"/>
              </a:ext>
            </a:extLst>
          </p:cNvPr>
          <p:cNvSpPr/>
          <p:nvPr/>
        </p:nvSpPr>
        <p:spPr>
          <a:xfrm>
            <a:off x="7815974" y="3976095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5CD0F6-D5C2-4E83-8015-79986F96C4AC}"/>
              </a:ext>
            </a:extLst>
          </p:cNvPr>
          <p:cNvSpPr txBox="1"/>
          <p:nvPr/>
        </p:nvSpPr>
        <p:spPr>
          <a:xfrm>
            <a:off x="7805122" y="4210974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Bahnschrift SemiLight" panose="020B0502040204020203" pitchFamily="34" charset="0"/>
                <a:cs typeface="Arial" pitchFamily="34" charset="0"/>
              </a:rPr>
              <a:t>11%</a:t>
            </a:r>
            <a:endParaRPr lang="ko-KR" altLang="en-US" sz="2400" b="1" dirty="0">
              <a:solidFill>
                <a:schemeClr val="bg1"/>
              </a:solidFill>
              <a:latin typeface="Bahnschrift SemiLight" panose="020B0502040204020203" pitchFamily="34" charset="0"/>
              <a:cs typeface="Arial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7A75601-DAE0-4F9A-B3B3-723351729EDF}"/>
              </a:ext>
            </a:extLst>
          </p:cNvPr>
          <p:cNvSpPr/>
          <p:nvPr/>
        </p:nvSpPr>
        <p:spPr>
          <a:xfrm>
            <a:off x="9836403" y="123422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D41965-4B0E-490A-9093-469DA337886C}"/>
              </a:ext>
            </a:extLst>
          </p:cNvPr>
          <p:cNvSpPr txBox="1"/>
          <p:nvPr/>
        </p:nvSpPr>
        <p:spPr>
          <a:xfrm>
            <a:off x="9825551" y="146910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Bahnschrift SemiLight" panose="020B0502040204020203" pitchFamily="34" charset="0"/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bg1"/>
              </a:solidFill>
              <a:latin typeface="Bahnschrift SemiLight" panose="020B0502040204020203" pitchFamily="34" charset="0"/>
              <a:cs typeface="Arial" pitchFamily="34" charset="0"/>
            </a:endParaRPr>
          </a:p>
        </p:txBody>
      </p:sp>
      <p:graphicFrame>
        <p:nvGraphicFramePr>
          <p:cNvPr id="27" name="Chart 7">
            <a:extLst>
              <a:ext uri="{FF2B5EF4-FFF2-40B4-BE49-F238E27FC236}">
                <a16:creationId xmlns:a16="http://schemas.microsoft.com/office/drawing/2014/main" id="{2FF1EBE0-185B-4A1E-9959-A92A39057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64584"/>
              </p:ext>
            </p:extLst>
          </p:nvPr>
        </p:nvGraphicFramePr>
        <p:xfrm>
          <a:off x="3980881" y="891940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7">
            <a:extLst>
              <a:ext uri="{FF2B5EF4-FFF2-40B4-BE49-F238E27FC236}">
                <a16:creationId xmlns:a16="http://schemas.microsoft.com/office/drawing/2014/main" id="{67210B34-533D-43F6-91DA-037B420EF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1824594"/>
              </p:ext>
            </p:extLst>
          </p:nvPr>
        </p:nvGraphicFramePr>
        <p:xfrm>
          <a:off x="6614965" y="89466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003E8869-CE6A-419E-A24A-63F354F2EC8F}"/>
              </a:ext>
            </a:extLst>
          </p:cNvPr>
          <p:cNvSpPr/>
          <p:nvPr/>
        </p:nvSpPr>
        <p:spPr>
          <a:xfrm>
            <a:off x="4356183" y="1265303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5CD0F6-D5C2-4E83-8015-79986F96C4AC}"/>
              </a:ext>
            </a:extLst>
          </p:cNvPr>
          <p:cNvSpPr txBox="1"/>
          <p:nvPr/>
        </p:nvSpPr>
        <p:spPr>
          <a:xfrm>
            <a:off x="4345331" y="1500182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Bahnschrift SemiLight" panose="020B0502040204020203" pitchFamily="34" charset="0"/>
                <a:cs typeface="Arial" pitchFamily="34" charset="0"/>
              </a:rPr>
              <a:t>12%</a:t>
            </a:r>
            <a:endParaRPr lang="ko-KR" altLang="en-US" sz="2400" b="1" dirty="0">
              <a:solidFill>
                <a:schemeClr val="bg1"/>
              </a:solidFill>
              <a:latin typeface="Bahnschrift SemiLight" panose="020B0502040204020203" pitchFamily="34" charset="0"/>
              <a:cs typeface="Arial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7A75601-DAE0-4F9A-B3B3-723351729EDF}"/>
              </a:ext>
            </a:extLst>
          </p:cNvPr>
          <p:cNvSpPr/>
          <p:nvPr/>
        </p:nvSpPr>
        <p:spPr>
          <a:xfrm>
            <a:off x="6988089" y="1265303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D41965-4B0E-490A-9093-469DA337886C}"/>
              </a:ext>
            </a:extLst>
          </p:cNvPr>
          <p:cNvSpPr txBox="1"/>
          <p:nvPr/>
        </p:nvSpPr>
        <p:spPr>
          <a:xfrm>
            <a:off x="6977237" y="1500182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Bahnschrift SemiLight" panose="020B0502040204020203" pitchFamily="34" charset="0"/>
                <a:cs typeface="Arial" pitchFamily="34" charset="0"/>
              </a:rPr>
              <a:t>22%</a:t>
            </a:r>
            <a:endParaRPr lang="ko-KR" altLang="en-US" sz="2400" b="1" dirty="0">
              <a:solidFill>
                <a:schemeClr val="bg1"/>
              </a:solidFill>
              <a:latin typeface="Bahnschrift SemiLight" panose="020B0502040204020203" pitchFamily="34" charset="0"/>
              <a:cs typeface="Arial" pitchFamily="34" charset="0"/>
            </a:endParaRPr>
          </a:p>
        </p:txBody>
      </p:sp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7256942" y="5404375"/>
            <a:ext cx="2115752" cy="720185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0" dirty="0">
                <a:latin typeface="Dubai Medium" panose="020B0603030403030204" pitchFamily="34" charset="-78"/>
                <a:cs typeface="Dubai Medium" panose="020B0603030403030204" pitchFamily="34" charset="-78"/>
              </a:rPr>
              <a:t>Middle Level</a:t>
            </a:r>
          </a:p>
          <a:p>
            <a:pPr algn="ctr"/>
            <a:r>
              <a:rPr lang="en-US" altLang="ko-KR" sz="2000" b="0" dirty="0">
                <a:latin typeface="Dubai Medium" panose="020B0603030403030204" pitchFamily="34" charset="-78"/>
                <a:cs typeface="Dubai Medium" panose="020B0603030403030204" pitchFamily="34" charset="-78"/>
              </a:rPr>
              <a:t>Manager</a:t>
            </a:r>
          </a:p>
        </p:txBody>
      </p:sp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9127956" y="2707773"/>
            <a:ext cx="2950630" cy="720185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Dubai Medium" panose="020B0603030403030204" pitchFamily="34" charset="-78"/>
                <a:cs typeface="Dubai Medium" panose="020B0603030403030204" pitchFamily="34" charset="-78"/>
              </a:rPr>
              <a:t>Specialist, Manage</a:t>
            </a:r>
            <a:r>
              <a:rPr lang="ro-RO" sz="2000" b="0" dirty="0">
                <a:latin typeface="Dubai Medium" panose="020B0603030403030204" pitchFamily="34" charset="-78"/>
                <a:cs typeface="Dubai Medium" panose="020B0603030403030204" pitchFamily="34" charset="-78"/>
              </a:rPr>
              <a:t>r</a:t>
            </a:r>
            <a:r>
              <a:rPr lang="en-US" sz="2000" b="0" dirty="0">
                <a:latin typeface="Dubai Medium" panose="020B0603030403030204" pitchFamily="34" charset="-78"/>
                <a:cs typeface="Dubai Medium" panose="020B0603030403030204" pitchFamily="34" charset="-78"/>
              </a:rPr>
              <a:t>, </a:t>
            </a:r>
            <a:endParaRPr lang="ro-RO" sz="2000" b="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pPr algn="ctr"/>
            <a:r>
              <a:rPr lang="en-US" sz="2000" b="0" dirty="0">
                <a:latin typeface="Dubai Medium" panose="020B0603030403030204" pitchFamily="34" charset="-78"/>
                <a:cs typeface="Dubai Medium" panose="020B0603030403030204" pitchFamily="34" charset="-78"/>
              </a:rPr>
              <a:t>Technical</a:t>
            </a:r>
            <a:endParaRPr lang="en-US" altLang="ko-KR" sz="2000" b="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3844796" y="2750193"/>
            <a:ext cx="1983939" cy="720185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0" dirty="0">
                <a:latin typeface="Dubai Medium" panose="020B0603030403030204" pitchFamily="34" charset="-78"/>
                <a:cs typeface="Dubai Medium" panose="020B0603030403030204" pitchFamily="34" charset="-78"/>
              </a:rPr>
              <a:t>Student,</a:t>
            </a:r>
          </a:p>
          <a:p>
            <a:pPr algn="ctr"/>
            <a:r>
              <a:rPr lang="en-US" altLang="ko-KR" sz="2000" b="0" dirty="0">
                <a:latin typeface="Dubai Medium" panose="020B0603030403030204" pitchFamily="34" charset="-78"/>
                <a:cs typeface="Dubai Medium" panose="020B0603030403030204" pitchFamily="34" charset="-78"/>
              </a:rPr>
              <a:t>Schooler</a:t>
            </a:r>
          </a:p>
        </p:txBody>
      </p:sp>
      <p:sp>
        <p:nvSpPr>
          <p:cNvPr id="39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5602983" y="2750193"/>
            <a:ext cx="3498337" cy="720185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dirty="0">
                <a:latin typeface="Dubai Medium" panose="020B0603030403030204" pitchFamily="34" charset="-78"/>
                <a:cs typeface="Dubai Medium" panose="020B0603030403030204" pitchFamily="34" charset="-78"/>
              </a:rPr>
              <a:t>Pensioner, Housewife, </a:t>
            </a:r>
          </a:p>
          <a:p>
            <a:pPr algn="ctr"/>
            <a:r>
              <a:rPr lang="en-US" sz="2000" b="0" dirty="0">
                <a:latin typeface="Dubai Medium" panose="020B0603030403030204" pitchFamily="34" charset="-78"/>
                <a:cs typeface="Dubai Medium" panose="020B0603030403030204" pitchFamily="34" charset="-78"/>
              </a:rPr>
              <a:t>Unemployed</a:t>
            </a:r>
            <a:endParaRPr lang="en-US" altLang="ko-KR" sz="2000" b="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67210B34-533D-43F6-91DA-037B420EF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2087741"/>
              </p:ext>
            </p:extLst>
          </p:nvPr>
        </p:nvGraphicFramePr>
        <p:xfrm>
          <a:off x="9614345" y="3602732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17A75601-DAE0-4F9A-B3B3-723351729EDF}"/>
              </a:ext>
            </a:extLst>
          </p:cNvPr>
          <p:cNvSpPr/>
          <p:nvPr/>
        </p:nvSpPr>
        <p:spPr>
          <a:xfrm>
            <a:off x="9987469" y="3973369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5D41965-4B0E-490A-9093-469DA337886C}"/>
              </a:ext>
            </a:extLst>
          </p:cNvPr>
          <p:cNvSpPr txBox="1"/>
          <p:nvPr/>
        </p:nvSpPr>
        <p:spPr>
          <a:xfrm>
            <a:off x="9976617" y="420824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Bahnschrift SemiLight" panose="020B0502040204020203" pitchFamily="34" charset="0"/>
                <a:cs typeface="Arial" pitchFamily="34" charset="0"/>
              </a:rPr>
              <a:t>11%</a:t>
            </a:r>
            <a:endParaRPr lang="ko-KR" altLang="en-US" sz="2400" b="1" dirty="0">
              <a:solidFill>
                <a:schemeClr val="bg1"/>
              </a:solidFill>
              <a:latin typeface="Bahnschrift SemiLight" panose="020B0502040204020203" pitchFamily="34" charset="0"/>
              <a:cs typeface="Arial" pitchFamily="34" charset="0"/>
            </a:endParaRPr>
          </a:p>
        </p:txBody>
      </p:sp>
      <p:sp>
        <p:nvSpPr>
          <p:cNvPr id="46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9314519" y="5420133"/>
            <a:ext cx="2331294" cy="720185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0" dirty="0">
                <a:latin typeface="Dubai Medium" panose="020B0603030403030204" pitchFamily="34" charset="-78"/>
                <a:cs typeface="Dubai Medium" panose="020B0603030403030204" pitchFamily="34" charset="-78"/>
              </a:rPr>
              <a:t>Owner/CEO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B07D976-9E7C-4CD9-A436-4120CAB2E812}"/>
              </a:ext>
            </a:extLst>
          </p:cNvPr>
          <p:cNvSpPr txBox="1"/>
          <p:nvPr/>
        </p:nvSpPr>
        <p:spPr>
          <a:xfrm>
            <a:off x="351190" y="4814792"/>
            <a:ext cx="4093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AUDIENCE COMPOSITION</a:t>
            </a:r>
          </a:p>
        </p:txBody>
      </p:sp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EF47A82D-4E03-4523-9AFD-989F181095A1}"/>
              </a:ext>
            </a:extLst>
          </p:cNvPr>
          <p:cNvSpPr txBox="1">
            <a:spLocks/>
          </p:cNvSpPr>
          <p:nvPr/>
        </p:nvSpPr>
        <p:spPr>
          <a:xfrm>
            <a:off x="351190" y="4094607"/>
            <a:ext cx="3545182" cy="720185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altLang="ko-KR" b="0" dirty="0">
                <a:latin typeface="Dubai Medium" panose="020B0603030403030204" pitchFamily="34" charset="-78"/>
                <a:cs typeface="Dubai Medium" panose="020B0603030403030204" pitchFamily="34" charset="-78"/>
              </a:rPr>
              <a:t>Occupation</a:t>
            </a:r>
            <a:endParaRPr lang="en-US" altLang="ko-KR" b="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pic>
        <p:nvPicPr>
          <p:cNvPr id="35" name="Picture 2" descr="Gemius. Gemius audience">
            <a:extLst>
              <a:ext uri="{FF2B5EF4-FFF2-40B4-BE49-F238E27FC236}">
                <a16:creationId xmlns:a16="http://schemas.microsoft.com/office/drawing/2014/main" id="{B1B1CE0B-55BA-45A7-BF69-7A543EE5A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759" y="3909539"/>
            <a:ext cx="1728000" cy="21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78D8980-647B-4E0D-B018-27B09116247B}"/>
              </a:ext>
            </a:extLst>
          </p:cNvPr>
          <p:cNvSpPr txBox="1"/>
          <p:nvPr/>
        </p:nvSpPr>
        <p:spPr>
          <a:xfrm>
            <a:off x="351190" y="3821293"/>
            <a:ext cx="4449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BIROUL DE AUDIT AL TIRAJELOR SI INTERNETULUI</a:t>
            </a:r>
          </a:p>
        </p:txBody>
      </p:sp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424161" y="6246811"/>
            <a:ext cx="1661160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>
                <a:latin typeface="+mj-lt"/>
              </a:rPr>
              <a:t>Q3 2022 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8EF7ECF9-C4B4-4B16-8739-9AE73CCF84EE}"/>
              </a:ext>
            </a:extLst>
          </p:cNvPr>
          <p:cNvSpPr txBox="1">
            <a:spLocks/>
          </p:cNvSpPr>
          <p:nvPr/>
        </p:nvSpPr>
        <p:spPr>
          <a:xfrm>
            <a:off x="10242952" y="907882"/>
            <a:ext cx="1596623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altLang="ko-KR" sz="1800" b="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OCCUPATION</a:t>
            </a:r>
            <a:endParaRPr lang="en-US" altLang="ko-KR" sz="1800" b="0" dirty="0">
              <a:solidFill>
                <a:schemeClr val="tx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B18159-E5E9-444B-8E39-96BCB8BE354F}"/>
              </a:ext>
            </a:extLst>
          </p:cNvPr>
          <p:cNvSpPr txBox="1"/>
          <p:nvPr/>
        </p:nvSpPr>
        <p:spPr>
          <a:xfrm>
            <a:off x="10227077" y="272101"/>
            <a:ext cx="198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dirty="0">
                <a:latin typeface="Dubai Medium" panose="020B0603030403030204" pitchFamily="34" charset="-78"/>
                <a:cs typeface="Dubai Medium" panose="020B0603030403030204" pitchFamily="34" charset="-78"/>
              </a:rPr>
              <a:t>AUDIENCE</a:t>
            </a:r>
          </a:p>
          <a:p>
            <a:pPr algn="just"/>
            <a:r>
              <a:rPr lang="en-US" dirty="0">
                <a:latin typeface="Dubai Medium" panose="020B0603030403030204" pitchFamily="34" charset="-78"/>
                <a:cs typeface="Dubai Medium" panose="020B0603030403030204" pitchFamily="34" charset="-78"/>
              </a:rPr>
              <a:t>COMPOSITION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093958C1-D0F6-4363-8125-D553424E1A73}"/>
              </a:ext>
            </a:extLst>
          </p:cNvPr>
          <p:cNvSpPr txBox="1">
            <a:spLocks/>
          </p:cNvSpPr>
          <p:nvPr/>
        </p:nvSpPr>
        <p:spPr>
          <a:xfrm>
            <a:off x="10217600" y="2276346"/>
            <a:ext cx="1867721" cy="274339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0" dirty="0">
                <a:solidFill>
                  <a:srgbClr val="92D05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Student/Schooler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4B47CF34-69FE-4733-ACE8-811456BD12EF}"/>
              </a:ext>
            </a:extLst>
          </p:cNvPr>
          <p:cNvSpPr txBox="1">
            <a:spLocks/>
          </p:cNvSpPr>
          <p:nvPr/>
        </p:nvSpPr>
        <p:spPr>
          <a:xfrm>
            <a:off x="10217600" y="2653807"/>
            <a:ext cx="1745800" cy="279921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0" dirty="0">
                <a:solidFill>
                  <a:srgbClr val="FFC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Unemployed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3F823F91-C91A-481C-9AF3-5CE6BBA0643F}"/>
              </a:ext>
            </a:extLst>
          </p:cNvPr>
          <p:cNvSpPr txBox="1">
            <a:spLocks/>
          </p:cNvSpPr>
          <p:nvPr/>
        </p:nvSpPr>
        <p:spPr>
          <a:xfrm>
            <a:off x="10215012" y="3044172"/>
            <a:ext cx="1976988" cy="271029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Specialist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8FCD0002-D1D3-415D-B65B-DB649549B41E}"/>
              </a:ext>
            </a:extLst>
          </p:cNvPr>
          <p:cNvSpPr txBox="1">
            <a:spLocks/>
          </p:cNvSpPr>
          <p:nvPr/>
        </p:nvSpPr>
        <p:spPr>
          <a:xfrm>
            <a:off x="10220706" y="3425645"/>
            <a:ext cx="1971294" cy="276344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0" dirty="0">
                <a:solidFill>
                  <a:schemeClr val="accent4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Middle level manager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110E99D1-76E5-4697-8F71-3B925192521B}"/>
              </a:ext>
            </a:extLst>
          </p:cNvPr>
          <p:cNvSpPr txBox="1">
            <a:spLocks/>
          </p:cNvSpPr>
          <p:nvPr/>
        </p:nvSpPr>
        <p:spPr>
          <a:xfrm>
            <a:off x="10227077" y="4113488"/>
            <a:ext cx="1512986" cy="229700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0" dirty="0">
                <a:solidFill>
                  <a:schemeClr val="accent5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Owner/CEO</a:t>
            </a:r>
          </a:p>
        </p:txBody>
      </p:sp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2B22574F-1AAA-40B4-BFF5-B84A5D66B6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810376"/>
              </p:ext>
            </p:extLst>
          </p:nvPr>
        </p:nvGraphicFramePr>
        <p:xfrm>
          <a:off x="0" y="0"/>
          <a:ext cx="1021501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5989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424161" y="6246811"/>
            <a:ext cx="1661160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>
                <a:latin typeface="+mj-lt"/>
              </a:rPr>
              <a:t>Q3 2022 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8EF7ECF9-C4B4-4B16-8739-9AE73CCF84EE}"/>
              </a:ext>
            </a:extLst>
          </p:cNvPr>
          <p:cNvSpPr txBox="1">
            <a:spLocks/>
          </p:cNvSpPr>
          <p:nvPr/>
        </p:nvSpPr>
        <p:spPr>
          <a:xfrm>
            <a:off x="10242952" y="907882"/>
            <a:ext cx="1596623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altLang="ko-KR" sz="1800" b="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OCCUPATION</a:t>
            </a:r>
            <a:endParaRPr lang="en-US" altLang="ko-KR" sz="1800" b="0" dirty="0">
              <a:solidFill>
                <a:schemeClr val="tx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B18159-E5E9-444B-8E39-96BCB8BE354F}"/>
              </a:ext>
            </a:extLst>
          </p:cNvPr>
          <p:cNvSpPr txBox="1"/>
          <p:nvPr/>
        </p:nvSpPr>
        <p:spPr>
          <a:xfrm>
            <a:off x="10227077" y="272101"/>
            <a:ext cx="198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dirty="0">
                <a:latin typeface="Dubai Medium" panose="020B0603030403030204" pitchFamily="34" charset="-78"/>
                <a:cs typeface="Dubai Medium" panose="020B0603030403030204" pitchFamily="34" charset="-78"/>
              </a:rPr>
              <a:t>TIME</a:t>
            </a:r>
          </a:p>
          <a:p>
            <a:pPr algn="just"/>
            <a:r>
              <a:rPr lang="en-US" dirty="0">
                <a:latin typeface="Dubai Medium" panose="020B0603030403030204" pitchFamily="34" charset="-78"/>
                <a:cs typeface="Dubai Medium" panose="020B0603030403030204" pitchFamily="34" charset="-78"/>
              </a:rPr>
              <a:t>COMPOSITION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CD9AF08F-CC9F-4020-B649-8F3FD68CA9B9}"/>
              </a:ext>
            </a:extLst>
          </p:cNvPr>
          <p:cNvSpPr txBox="1">
            <a:spLocks/>
          </p:cNvSpPr>
          <p:nvPr/>
        </p:nvSpPr>
        <p:spPr>
          <a:xfrm>
            <a:off x="10217600" y="2276346"/>
            <a:ext cx="1867721" cy="274339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0" dirty="0">
                <a:solidFill>
                  <a:srgbClr val="92D05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Student/Schooler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C3354144-0EDD-49C1-9F9F-B043FBF7CE2B}"/>
              </a:ext>
            </a:extLst>
          </p:cNvPr>
          <p:cNvSpPr txBox="1">
            <a:spLocks/>
          </p:cNvSpPr>
          <p:nvPr/>
        </p:nvSpPr>
        <p:spPr>
          <a:xfrm>
            <a:off x="10217600" y="2653807"/>
            <a:ext cx="1745800" cy="279921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0" dirty="0">
                <a:solidFill>
                  <a:srgbClr val="FFC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Unemployed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DFFE40F0-6C42-4D38-AAB8-AB3F0C57FB3A}"/>
              </a:ext>
            </a:extLst>
          </p:cNvPr>
          <p:cNvSpPr txBox="1">
            <a:spLocks/>
          </p:cNvSpPr>
          <p:nvPr/>
        </p:nvSpPr>
        <p:spPr>
          <a:xfrm>
            <a:off x="10215012" y="3044172"/>
            <a:ext cx="1976988" cy="271029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Specialist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9289B5BB-F1D3-44C7-A0D1-5E0C09920409}"/>
              </a:ext>
            </a:extLst>
          </p:cNvPr>
          <p:cNvSpPr txBox="1">
            <a:spLocks/>
          </p:cNvSpPr>
          <p:nvPr/>
        </p:nvSpPr>
        <p:spPr>
          <a:xfrm>
            <a:off x="10220706" y="3425645"/>
            <a:ext cx="1971294" cy="276344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0" dirty="0">
                <a:solidFill>
                  <a:schemeClr val="accent4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Middle level manager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9A4FA31F-F43D-4A52-96ED-FBB1458DBF8F}"/>
              </a:ext>
            </a:extLst>
          </p:cNvPr>
          <p:cNvSpPr txBox="1">
            <a:spLocks/>
          </p:cNvSpPr>
          <p:nvPr/>
        </p:nvSpPr>
        <p:spPr>
          <a:xfrm>
            <a:off x="10227077" y="4113488"/>
            <a:ext cx="1512986" cy="229700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0" dirty="0">
                <a:solidFill>
                  <a:schemeClr val="accent5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Owner/CEO</a:t>
            </a:r>
          </a:p>
        </p:txBody>
      </p:sp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729EB337-9634-44BB-B4B5-8D5A4667C1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186345"/>
              </p:ext>
            </p:extLst>
          </p:nvPr>
        </p:nvGraphicFramePr>
        <p:xfrm>
          <a:off x="0" y="0"/>
          <a:ext cx="1021501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5180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424161" y="6246811"/>
            <a:ext cx="1661160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>
                <a:latin typeface="+mj-lt"/>
              </a:rPr>
              <a:t>Q3 2022 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8EF7ECF9-C4B4-4B16-8739-9AE73CCF84EE}"/>
              </a:ext>
            </a:extLst>
          </p:cNvPr>
          <p:cNvSpPr txBox="1">
            <a:spLocks/>
          </p:cNvSpPr>
          <p:nvPr/>
        </p:nvSpPr>
        <p:spPr>
          <a:xfrm>
            <a:off x="10242952" y="907882"/>
            <a:ext cx="1596623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altLang="ko-KR" sz="1800" b="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OCCUPATION</a:t>
            </a:r>
            <a:endParaRPr lang="en-US" altLang="ko-KR" sz="1800" b="0" dirty="0">
              <a:solidFill>
                <a:schemeClr val="tx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B18159-E5E9-444B-8E39-96BCB8BE354F}"/>
              </a:ext>
            </a:extLst>
          </p:cNvPr>
          <p:cNvSpPr txBox="1"/>
          <p:nvPr/>
        </p:nvSpPr>
        <p:spPr>
          <a:xfrm>
            <a:off x="10227077" y="272101"/>
            <a:ext cx="198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dirty="0">
                <a:latin typeface="Dubai Medium" panose="020B0603030403030204" pitchFamily="34" charset="-78"/>
                <a:cs typeface="Dubai Medium" panose="020B0603030403030204" pitchFamily="34" charset="-78"/>
              </a:rPr>
              <a:t>VIEW</a:t>
            </a:r>
          </a:p>
          <a:p>
            <a:pPr algn="just"/>
            <a:r>
              <a:rPr lang="en-US" dirty="0">
                <a:latin typeface="Dubai Medium" panose="020B0603030403030204" pitchFamily="34" charset="-78"/>
                <a:cs typeface="Dubai Medium" panose="020B0603030403030204" pitchFamily="34" charset="-78"/>
              </a:rPr>
              <a:t>COMPOSITION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1DA0DC80-F0B7-4CBD-A5E2-367520A49411}"/>
              </a:ext>
            </a:extLst>
          </p:cNvPr>
          <p:cNvSpPr txBox="1">
            <a:spLocks/>
          </p:cNvSpPr>
          <p:nvPr/>
        </p:nvSpPr>
        <p:spPr>
          <a:xfrm>
            <a:off x="10217600" y="2276346"/>
            <a:ext cx="1867721" cy="274339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0" dirty="0">
                <a:solidFill>
                  <a:srgbClr val="92D05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Student/Schooler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E0E2A46E-2669-4E95-A587-45D290CF409A}"/>
              </a:ext>
            </a:extLst>
          </p:cNvPr>
          <p:cNvSpPr txBox="1">
            <a:spLocks/>
          </p:cNvSpPr>
          <p:nvPr/>
        </p:nvSpPr>
        <p:spPr>
          <a:xfrm>
            <a:off x="10217600" y="2653807"/>
            <a:ext cx="1745800" cy="279921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0" dirty="0">
                <a:solidFill>
                  <a:srgbClr val="FFC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Unemployed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D10A276B-1BD2-4C19-BAD4-57377905C7DC}"/>
              </a:ext>
            </a:extLst>
          </p:cNvPr>
          <p:cNvSpPr txBox="1">
            <a:spLocks/>
          </p:cNvSpPr>
          <p:nvPr/>
        </p:nvSpPr>
        <p:spPr>
          <a:xfrm>
            <a:off x="10215012" y="3044172"/>
            <a:ext cx="1976988" cy="271029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Specialist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2EB643F3-A053-4C53-8908-E9EF58380A71}"/>
              </a:ext>
            </a:extLst>
          </p:cNvPr>
          <p:cNvSpPr txBox="1">
            <a:spLocks/>
          </p:cNvSpPr>
          <p:nvPr/>
        </p:nvSpPr>
        <p:spPr>
          <a:xfrm>
            <a:off x="10220706" y="3425645"/>
            <a:ext cx="1971294" cy="276344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0" dirty="0">
                <a:solidFill>
                  <a:schemeClr val="accent4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Middle level manager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97A14CB8-6514-494C-AC0E-8EAA87A3182E}"/>
              </a:ext>
            </a:extLst>
          </p:cNvPr>
          <p:cNvSpPr txBox="1">
            <a:spLocks/>
          </p:cNvSpPr>
          <p:nvPr/>
        </p:nvSpPr>
        <p:spPr>
          <a:xfrm>
            <a:off x="10227077" y="4113488"/>
            <a:ext cx="1512986" cy="229700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0" dirty="0">
                <a:solidFill>
                  <a:schemeClr val="accent5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Owner/CEO</a:t>
            </a:r>
          </a:p>
        </p:txBody>
      </p:sp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6CE01923-329B-47AD-A803-384D344872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9926112"/>
              </p:ext>
            </p:extLst>
          </p:nvPr>
        </p:nvGraphicFramePr>
        <p:xfrm>
          <a:off x="0" y="0"/>
          <a:ext cx="1021501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8737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24272" y="559339"/>
            <a:ext cx="4946643" cy="724247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Dubai Medium" panose="020B0603030403030204" pitchFamily="34" charset="-78"/>
                <a:cs typeface="Dubai Medium" panose="020B0603030403030204" pitchFamily="34" charset="-78"/>
              </a:rPr>
              <a:t>Regions of living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F5036BEC-DC95-465B-AC98-4C101D9A2F97}"/>
              </a:ext>
            </a:extLst>
          </p:cNvPr>
          <p:cNvSpPr/>
          <p:nvPr/>
        </p:nvSpPr>
        <p:spPr>
          <a:xfrm>
            <a:off x="627960" y="1911491"/>
            <a:ext cx="3970151" cy="3970151"/>
          </a:xfrm>
          <a:prstGeom prst="arc">
            <a:avLst>
              <a:gd name="adj1" fmla="val 16200000"/>
              <a:gd name="adj2" fmla="val 5433205"/>
            </a:avLst>
          </a:prstGeom>
          <a:ln w="53975">
            <a:gradFill>
              <a:gsLst>
                <a:gs pos="82000">
                  <a:srgbClr val="D9D9D9"/>
                </a:gs>
                <a:gs pos="0">
                  <a:schemeClr val="bg1">
                    <a:lumMod val="85000"/>
                    <a:alpha val="0"/>
                  </a:schemeClr>
                </a:gs>
                <a:gs pos="2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DE6C11E-53D3-4591-BA9B-7E7282735DDF}"/>
              </a:ext>
            </a:extLst>
          </p:cNvPr>
          <p:cNvSpPr/>
          <p:nvPr/>
        </p:nvSpPr>
        <p:spPr>
          <a:xfrm>
            <a:off x="3242330" y="1968456"/>
            <a:ext cx="216118" cy="2161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D3AD16-4369-4722-A038-BEB7AC08DA06}"/>
              </a:ext>
            </a:extLst>
          </p:cNvPr>
          <p:cNvSpPr txBox="1"/>
          <p:nvPr/>
        </p:nvSpPr>
        <p:spPr>
          <a:xfrm>
            <a:off x="5393999" y="1742080"/>
            <a:ext cx="1573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North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1820EF-DD6B-4379-BEAB-565F2FBEAEB2}"/>
              </a:ext>
            </a:extLst>
          </p:cNvPr>
          <p:cNvSpPr txBox="1"/>
          <p:nvPr/>
        </p:nvSpPr>
        <p:spPr>
          <a:xfrm>
            <a:off x="6339626" y="3578324"/>
            <a:ext cx="2054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Chisinau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DE8FB0-A9C5-4CD8-979B-55DEF4AA9C93}"/>
              </a:ext>
            </a:extLst>
          </p:cNvPr>
          <p:cNvSpPr txBox="1"/>
          <p:nvPr/>
        </p:nvSpPr>
        <p:spPr>
          <a:xfrm>
            <a:off x="5270172" y="5414568"/>
            <a:ext cx="2599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UTA </a:t>
            </a:r>
            <a:r>
              <a:rPr lang="en-US" altLang="ko-KR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Gagauzia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7C0167-0502-4038-BED4-539525D55E21}"/>
              </a:ext>
            </a:extLst>
          </p:cNvPr>
          <p:cNvSpPr txBox="1"/>
          <p:nvPr/>
        </p:nvSpPr>
        <p:spPr>
          <a:xfrm>
            <a:off x="6089695" y="2660202"/>
            <a:ext cx="1481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Center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2A6CEB-DAC5-48F9-B1B5-634134992F34}"/>
              </a:ext>
            </a:extLst>
          </p:cNvPr>
          <p:cNvSpPr txBox="1"/>
          <p:nvPr/>
        </p:nvSpPr>
        <p:spPr>
          <a:xfrm>
            <a:off x="6114077" y="4496446"/>
            <a:ext cx="1594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South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061E6D5-4C03-4780-83CF-2E1E8B4FD4C8}"/>
              </a:ext>
            </a:extLst>
          </p:cNvPr>
          <p:cNvSpPr/>
          <p:nvPr/>
        </p:nvSpPr>
        <p:spPr>
          <a:xfrm>
            <a:off x="4271386" y="2886580"/>
            <a:ext cx="216118" cy="2161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19F14F0-A075-44E0-909A-E69D465AEFE0}"/>
              </a:ext>
            </a:extLst>
          </p:cNvPr>
          <p:cNvSpPr/>
          <p:nvPr/>
        </p:nvSpPr>
        <p:spPr>
          <a:xfrm>
            <a:off x="4504262" y="3804702"/>
            <a:ext cx="216118" cy="2161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A3B94B-4902-4379-B90A-34F23F805895}"/>
              </a:ext>
            </a:extLst>
          </p:cNvPr>
          <p:cNvSpPr/>
          <p:nvPr/>
        </p:nvSpPr>
        <p:spPr>
          <a:xfrm>
            <a:off x="4250934" y="4722826"/>
            <a:ext cx="216118" cy="2161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CE95243-D6EA-486B-A509-FB82BE61FAAE}"/>
              </a:ext>
            </a:extLst>
          </p:cNvPr>
          <p:cNvSpPr/>
          <p:nvPr/>
        </p:nvSpPr>
        <p:spPr>
          <a:xfrm>
            <a:off x="3242330" y="5640948"/>
            <a:ext cx="216118" cy="2161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DEFE30E-6FBF-4A0C-B2FA-BB6F4A7D82AF}"/>
              </a:ext>
            </a:extLst>
          </p:cNvPr>
          <p:cNvCxnSpPr>
            <a:cxnSpLocks/>
          </p:cNvCxnSpPr>
          <p:nvPr/>
        </p:nvCxnSpPr>
        <p:spPr>
          <a:xfrm>
            <a:off x="3773842" y="2076563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6436BF2-71C8-4AD4-956F-67934180274B}"/>
              </a:ext>
            </a:extLst>
          </p:cNvPr>
          <p:cNvCxnSpPr>
            <a:cxnSpLocks/>
          </p:cNvCxnSpPr>
          <p:nvPr/>
        </p:nvCxnSpPr>
        <p:spPr>
          <a:xfrm>
            <a:off x="4636218" y="2994686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013300B-AFEF-422B-9F4E-69AF0415D29F}"/>
              </a:ext>
            </a:extLst>
          </p:cNvPr>
          <p:cNvCxnSpPr>
            <a:cxnSpLocks/>
          </p:cNvCxnSpPr>
          <p:nvPr/>
        </p:nvCxnSpPr>
        <p:spPr>
          <a:xfrm>
            <a:off x="4877622" y="3912809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56DCD09-1866-4376-BCD3-F450F2627690}"/>
              </a:ext>
            </a:extLst>
          </p:cNvPr>
          <p:cNvCxnSpPr>
            <a:cxnSpLocks/>
          </p:cNvCxnSpPr>
          <p:nvPr/>
        </p:nvCxnSpPr>
        <p:spPr>
          <a:xfrm>
            <a:off x="4638184" y="4830932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DC8C86B-6EE3-4602-9965-4211943D3876}"/>
              </a:ext>
            </a:extLst>
          </p:cNvPr>
          <p:cNvCxnSpPr>
            <a:cxnSpLocks/>
          </p:cNvCxnSpPr>
          <p:nvPr/>
        </p:nvCxnSpPr>
        <p:spPr>
          <a:xfrm>
            <a:off x="3711928" y="5749055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36" descr="Untitled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210" y="1911491"/>
            <a:ext cx="3129202" cy="3748447"/>
          </a:xfrm>
          <a:prstGeom prst="rect">
            <a:avLst/>
          </a:prstGeom>
        </p:spPr>
      </p:pic>
      <p:graphicFrame>
        <p:nvGraphicFramePr>
          <p:cNvPr id="44" name="Chart 7">
            <a:extLst>
              <a:ext uri="{FF2B5EF4-FFF2-40B4-BE49-F238E27FC236}">
                <a16:creationId xmlns:a16="http://schemas.microsoft.com/office/drawing/2014/main" id="{2FF1EBE0-185B-4A1E-9959-A92A39057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8169069"/>
              </p:ext>
            </p:extLst>
          </p:nvPr>
        </p:nvGraphicFramePr>
        <p:xfrm>
          <a:off x="8668511" y="1266431"/>
          <a:ext cx="1252729" cy="1239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Oval 44">
            <a:extLst>
              <a:ext uri="{FF2B5EF4-FFF2-40B4-BE49-F238E27FC236}">
                <a16:creationId xmlns:a16="http://schemas.microsoft.com/office/drawing/2014/main" id="{003E8869-CE6A-419E-A24A-63F354F2EC8F}"/>
              </a:ext>
            </a:extLst>
          </p:cNvPr>
          <p:cNvSpPr/>
          <p:nvPr/>
        </p:nvSpPr>
        <p:spPr>
          <a:xfrm>
            <a:off x="8951624" y="1535300"/>
            <a:ext cx="689788" cy="6584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u="sng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C5CD0F6-D5C2-4E83-8015-79986F96C4AC}"/>
              </a:ext>
            </a:extLst>
          </p:cNvPr>
          <p:cNvSpPr txBox="1"/>
          <p:nvPr/>
        </p:nvSpPr>
        <p:spPr>
          <a:xfrm>
            <a:off x="8943438" y="1639838"/>
            <a:ext cx="8040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r>
              <a:rPr lang="ro-RO" altLang="ko-KR" sz="2400" b="1" dirty="0">
                <a:solidFill>
                  <a:schemeClr val="bg1"/>
                </a:solidFill>
                <a:cs typeface="Arial" pitchFamily="34" charset="0"/>
              </a:rPr>
              <a:t>9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60" name="Chart 7">
            <a:extLst>
              <a:ext uri="{FF2B5EF4-FFF2-40B4-BE49-F238E27FC236}">
                <a16:creationId xmlns:a16="http://schemas.microsoft.com/office/drawing/2014/main" id="{2FF1EBE0-185B-4A1E-9959-A92A39057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0075451"/>
              </p:ext>
            </p:extLst>
          </p:nvPr>
        </p:nvGraphicFramePr>
        <p:xfrm>
          <a:off x="8668511" y="2244559"/>
          <a:ext cx="1252729" cy="1239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1" name="Oval 60">
            <a:extLst>
              <a:ext uri="{FF2B5EF4-FFF2-40B4-BE49-F238E27FC236}">
                <a16:creationId xmlns:a16="http://schemas.microsoft.com/office/drawing/2014/main" id="{003E8869-CE6A-419E-A24A-63F354F2EC8F}"/>
              </a:ext>
            </a:extLst>
          </p:cNvPr>
          <p:cNvSpPr/>
          <p:nvPr/>
        </p:nvSpPr>
        <p:spPr>
          <a:xfrm>
            <a:off x="8951624" y="2513428"/>
            <a:ext cx="689788" cy="6584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u="sng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C5CD0F6-D5C2-4E83-8015-79986F96C4AC}"/>
              </a:ext>
            </a:extLst>
          </p:cNvPr>
          <p:cNvSpPr txBox="1"/>
          <p:nvPr/>
        </p:nvSpPr>
        <p:spPr>
          <a:xfrm>
            <a:off x="8943438" y="2617966"/>
            <a:ext cx="8040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27%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63" name="Chart 7">
            <a:extLst>
              <a:ext uri="{FF2B5EF4-FFF2-40B4-BE49-F238E27FC236}">
                <a16:creationId xmlns:a16="http://schemas.microsoft.com/office/drawing/2014/main" id="{2FF1EBE0-185B-4A1E-9959-A92A39057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5408697"/>
              </p:ext>
            </p:extLst>
          </p:nvPr>
        </p:nvGraphicFramePr>
        <p:xfrm>
          <a:off x="8668511" y="3268497"/>
          <a:ext cx="1252729" cy="1239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4" name="Oval 63">
            <a:extLst>
              <a:ext uri="{FF2B5EF4-FFF2-40B4-BE49-F238E27FC236}">
                <a16:creationId xmlns:a16="http://schemas.microsoft.com/office/drawing/2014/main" id="{003E8869-CE6A-419E-A24A-63F354F2EC8F}"/>
              </a:ext>
            </a:extLst>
          </p:cNvPr>
          <p:cNvSpPr/>
          <p:nvPr/>
        </p:nvSpPr>
        <p:spPr>
          <a:xfrm>
            <a:off x="8951624" y="3537366"/>
            <a:ext cx="689788" cy="6584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u="sng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C5CD0F6-D5C2-4E83-8015-79986F96C4AC}"/>
              </a:ext>
            </a:extLst>
          </p:cNvPr>
          <p:cNvSpPr txBox="1"/>
          <p:nvPr/>
        </p:nvSpPr>
        <p:spPr>
          <a:xfrm>
            <a:off x="8943438" y="3641904"/>
            <a:ext cx="8040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28%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66" name="Chart 7">
            <a:extLst>
              <a:ext uri="{FF2B5EF4-FFF2-40B4-BE49-F238E27FC236}">
                <a16:creationId xmlns:a16="http://schemas.microsoft.com/office/drawing/2014/main" id="{2FF1EBE0-185B-4A1E-9959-A92A39057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5761059"/>
              </p:ext>
            </p:extLst>
          </p:nvPr>
        </p:nvGraphicFramePr>
        <p:xfrm>
          <a:off x="8668511" y="4246625"/>
          <a:ext cx="1252729" cy="1239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7" name="Oval 66">
            <a:extLst>
              <a:ext uri="{FF2B5EF4-FFF2-40B4-BE49-F238E27FC236}">
                <a16:creationId xmlns:a16="http://schemas.microsoft.com/office/drawing/2014/main" id="{003E8869-CE6A-419E-A24A-63F354F2EC8F}"/>
              </a:ext>
            </a:extLst>
          </p:cNvPr>
          <p:cNvSpPr/>
          <p:nvPr/>
        </p:nvSpPr>
        <p:spPr>
          <a:xfrm>
            <a:off x="8951624" y="4515494"/>
            <a:ext cx="689788" cy="6584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u="sng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C5CD0F6-D5C2-4E83-8015-79986F96C4AC}"/>
              </a:ext>
            </a:extLst>
          </p:cNvPr>
          <p:cNvSpPr txBox="1"/>
          <p:nvPr/>
        </p:nvSpPr>
        <p:spPr>
          <a:xfrm>
            <a:off x="8943438" y="4620032"/>
            <a:ext cx="7945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12%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69" name="Chart 7">
            <a:extLst>
              <a:ext uri="{FF2B5EF4-FFF2-40B4-BE49-F238E27FC236}">
                <a16:creationId xmlns:a16="http://schemas.microsoft.com/office/drawing/2014/main" id="{2FF1EBE0-185B-4A1E-9959-A92A39057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0411151"/>
              </p:ext>
            </p:extLst>
          </p:nvPr>
        </p:nvGraphicFramePr>
        <p:xfrm>
          <a:off x="8668511" y="5209337"/>
          <a:ext cx="1252729" cy="1239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0" name="Oval 69">
            <a:extLst>
              <a:ext uri="{FF2B5EF4-FFF2-40B4-BE49-F238E27FC236}">
                <a16:creationId xmlns:a16="http://schemas.microsoft.com/office/drawing/2014/main" id="{003E8869-CE6A-419E-A24A-63F354F2EC8F}"/>
              </a:ext>
            </a:extLst>
          </p:cNvPr>
          <p:cNvSpPr/>
          <p:nvPr/>
        </p:nvSpPr>
        <p:spPr>
          <a:xfrm>
            <a:off x="8951624" y="5478206"/>
            <a:ext cx="689788" cy="6584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u="sng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C5CD0F6-D5C2-4E83-8015-79986F96C4AC}"/>
              </a:ext>
            </a:extLst>
          </p:cNvPr>
          <p:cNvSpPr txBox="1"/>
          <p:nvPr/>
        </p:nvSpPr>
        <p:spPr>
          <a:xfrm>
            <a:off x="8943438" y="5582744"/>
            <a:ext cx="70616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2" name="Picture 2" descr="Gemius. Gemius audienc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23" y="6290516"/>
            <a:ext cx="1728000" cy="21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424272" y="5382892"/>
            <a:ext cx="207264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BATI</a:t>
            </a:r>
          </a:p>
          <a:p>
            <a:pPr algn="just"/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BIROUL DE AUDIT AL TIRAJELOR </a:t>
            </a:r>
          </a:p>
          <a:p>
            <a:pPr algn="just"/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SI INTERNETULUI</a:t>
            </a:r>
          </a:p>
        </p:txBody>
      </p:sp>
    </p:spTree>
    <p:extLst>
      <p:ext uri="{BB962C8B-B14F-4D97-AF65-F5344CB8AC3E}">
        <p14:creationId xmlns:p14="http://schemas.microsoft.com/office/powerpoint/2010/main" val="3845759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Imagini pentru optim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7352" y="2655692"/>
            <a:ext cx="6260512" cy="1982681"/>
          </a:xfrm>
          <a:prstGeom prst="rect">
            <a:avLst/>
          </a:prstGeom>
          <a:noFill/>
        </p:spPr>
      </p:pic>
      <p:pic>
        <p:nvPicPr>
          <p:cNvPr id="13" name="Picture 10" descr="Imagini pentru mindsh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6571" y="4418885"/>
            <a:ext cx="5011452" cy="2414832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943823" y="460348"/>
            <a:ext cx="340902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latin typeface="Dubai Medium" panose="020B0603030403030204" pitchFamily="34" charset="-78"/>
                <a:cs typeface="Dubai Medium" panose="020B0603030403030204" pitchFamily="34" charset="-78"/>
              </a:rPr>
              <a:t>Agencies</a:t>
            </a:r>
            <a:endParaRPr lang="ko-KR" altLang="en-US" sz="54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23550" r="6831" b="26541"/>
          <a:stretch/>
        </p:blipFill>
        <p:spPr>
          <a:xfrm>
            <a:off x="5061430" y="385810"/>
            <a:ext cx="5221733" cy="267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1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217600" y="2276346"/>
            <a:ext cx="1867721" cy="274339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0" dirty="0">
                <a:solidFill>
                  <a:srgbClr val="92D05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North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217600" y="2653807"/>
            <a:ext cx="1246017" cy="279921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0" dirty="0">
                <a:solidFill>
                  <a:srgbClr val="FFC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Center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215012" y="3036850"/>
            <a:ext cx="1325959" cy="278351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0" dirty="0">
                <a:solidFill>
                  <a:schemeClr val="accent3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Chisinau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220706" y="3427215"/>
            <a:ext cx="1864615" cy="274774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0" dirty="0">
                <a:solidFill>
                  <a:schemeClr val="accent4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South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218199" y="3757006"/>
            <a:ext cx="1864615" cy="274773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0" dirty="0">
                <a:solidFill>
                  <a:schemeClr val="accent5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UTA </a:t>
            </a:r>
            <a:r>
              <a:rPr lang="en-US" altLang="ko-KR" sz="2000" b="0" dirty="0" err="1">
                <a:solidFill>
                  <a:schemeClr val="accent5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Gagauzia</a:t>
            </a:r>
            <a:endParaRPr lang="en-US" altLang="ko-KR" sz="2000" b="0" dirty="0">
              <a:solidFill>
                <a:schemeClr val="accent5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71B34A7C-9276-411C-8353-D4EEAEEE137A}"/>
              </a:ext>
            </a:extLst>
          </p:cNvPr>
          <p:cNvSpPr txBox="1">
            <a:spLocks/>
          </p:cNvSpPr>
          <p:nvPr/>
        </p:nvSpPr>
        <p:spPr>
          <a:xfrm>
            <a:off x="10242952" y="907882"/>
            <a:ext cx="1596623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altLang="ko-KR" sz="1800" b="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REGION</a:t>
            </a:r>
            <a:endParaRPr lang="en-US" altLang="ko-KR" sz="1800" b="0" dirty="0">
              <a:solidFill>
                <a:schemeClr val="tx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F29139-B1AB-40D2-B436-ECAEA7F5B317}"/>
              </a:ext>
            </a:extLst>
          </p:cNvPr>
          <p:cNvSpPr txBox="1"/>
          <p:nvPr/>
        </p:nvSpPr>
        <p:spPr>
          <a:xfrm>
            <a:off x="10227077" y="272101"/>
            <a:ext cx="198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dirty="0">
                <a:latin typeface="Dubai Medium" panose="020B0603030403030204" pitchFamily="34" charset="-78"/>
                <a:cs typeface="Dubai Medium" panose="020B0603030403030204" pitchFamily="34" charset="-78"/>
              </a:rPr>
              <a:t>AUDIENCE</a:t>
            </a:r>
          </a:p>
          <a:p>
            <a:pPr algn="just"/>
            <a:r>
              <a:rPr lang="en-US" dirty="0">
                <a:latin typeface="Dubai Medium" panose="020B0603030403030204" pitchFamily="34" charset="-78"/>
                <a:cs typeface="Dubai Medium" panose="020B0603030403030204" pitchFamily="34" charset="-78"/>
              </a:rPr>
              <a:t>COMPOSITION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373CEBDF-ACC8-477D-BEAF-4D07DD81A3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365466"/>
              </p:ext>
            </p:extLst>
          </p:nvPr>
        </p:nvGraphicFramePr>
        <p:xfrm>
          <a:off x="0" y="0"/>
          <a:ext cx="1021501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6226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71B34A7C-9276-411C-8353-D4EEAEEE137A}"/>
              </a:ext>
            </a:extLst>
          </p:cNvPr>
          <p:cNvSpPr txBox="1">
            <a:spLocks/>
          </p:cNvSpPr>
          <p:nvPr/>
        </p:nvSpPr>
        <p:spPr>
          <a:xfrm>
            <a:off x="10242952" y="907882"/>
            <a:ext cx="1596623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altLang="ko-KR" sz="1800" b="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REGION</a:t>
            </a:r>
            <a:endParaRPr lang="en-US" altLang="ko-KR" sz="1800" b="0" dirty="0">
              <a:solidFill>
                <a:schemeClr val="tx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F29139-B1AB-40D2-B436-ECAEA7F5B317}"/>
              </a:ext>
            </a:extLst>
          </p:cNvPr>
          <p:cNvSpPr txBox="1"/>
          <p:nvPr/>
        </p:nvSpPr>
        <p:spPr>
          <a:xfrm>
            <a:off x="10227077" y="272101"/>
            <a:ext cx="198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dirty="0">
                <a:latin typeface="Dubai Medium" panose="020B0603030403030204" pitchFamily="34" charset="-78"/>
                <a:cs typeface="Dubai Medium" panose="020B0603030403030204" pitchFamily="34" charset="-78"/>
              </a:rPr>
              <a:t>TIME</a:t>
            </a:r>
          </a:p>
          <a:p>
            <a:pPr algn="just"/>
            <a:r>
              <a:rPr lang="en-US" dirty="0">
                <a:latin typeface="Dubai Medium" panose="020B0603030403030204" pitchFamily="34" charset="-78"/>
                <a:cs typeface="Dubai Medium" panose="020B0603030403030204" pitchFamily="34" charset="-78"/>
              </a:rPr>
              <a:t>COMPOSITION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3ABC9769-8A4B-4F76-8D25-0BA71AF5023C}"/>
              </a:ext>
            </a:extLst>
          </p:cNvPr>
          <p:cNvSpPr txBox="1">
            <a:spLocks/>
          </p:cNvSpPr>
          <p:nvPr/>
        </p:nvSpPr>
        <p:spPr>
          <a:xfrm>
            <a:off x="10217600" y="2276346"/>
            <a:ext cx="1867721" cy="274339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0" dirty="0">
                <a:solidFill>
                  <a:srgbClr val="92D05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North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525F29EC-3CCF-4147-B76D-93DB234103C1}"/>
              </a:ext>
            </a:extLst>
          </p:cNvPr>
          <p:cNvSpPr txBox="1">
            <a:spLocks/>
          </p:cNvSpPr>
          <p:nvPr/>
        </p:nvSpPr>
        <p:spPr>
          <a:xfrm>
            <a:off x="10217600" y="2653807"/>
            <a:ext cx="1246017" cy="279921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0" dirty="0">
                <a:solidFill>
                  <a:srgbClr val="FFC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Center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4302BA27-7448-46E7-9CDE-DA219145BCF4}"/>
              </a:ext>
            </a:extLst>
          </p:cNvPr>
          <p:cNvSpPr txBox="1">
            <a:spLocks/>
          </p:cNvSpPr>
          <p:nvPr/>
        </p:nvSpPr>
        <p:spPr>
          <a:xfrm>
            <a:off x="10215012" y="3036850"/>
            <a:ext cx="1325959" cy="278351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0" dirty="0">
                <a:solidFill>
                  <a:schemeClr val="accent3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Chisinau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A67D5B39-87AE-423B-92A7-0247E1E65903}"/>
              </a:ext>
            </a:extLst>
          </p:cNvPr>
          <p:cNvSpPr txBox="1">
            <a:spLocks/>
          </p:cNvSpPr>
          <p:nvPr/>
        </p:nvSpPr>
        <p:spPr>
          <a:xfrm>
            <a:off x="10220706" y="3427215"/>
            <a:ext cx="1864615" cy="274774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0" dirty="0">
                <a:solidFill>
                  <a:schemeClr val="accent4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South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712EB8E3-FAD8-4276-A878-2E2C71C77E51}"/>
              </a:ext>
            </a:extLst>
          </p:cNvPr>
          <p:cNvSpPr txBox="1">
            <a:spLocks/>
          </p:cNvSpPr>
          <p:nvPr/>
        </p:nvSpPr>
        <p:spPr>
          <a:xfrm>
            <a:off x="10218199" y="3757006"/>
            <a:ext cx="1864615" cy="274773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0" dirty="0">
                <a:solidFill>
                  <a:schemeClr val="accent5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UTA </a:t>
            </a:r>
            <a:r>
              <a:rPr lang="en-US" altLang="ko-KR" sz="2000" b="0" dirty="0" err="1">
                <a:solidFill>
                  <a:schemeClr val="accent5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Gagauzia</a:t>
            </a:r>
            <a:endParaRPr lang="en-US" altLang="ko-KR" sz="2000" b="0" dirty="0">
              <a:solidFill>
                <a:schemeClr val="accent5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D838F70E-6F26-48FB-98E1-831AB0F7F1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254084"/>
              </p:ext>
            </p:extLst>
          </p:nvPr>
        </p:nvGraphicFramePr>
        <p:xfrm>
          <a:off x="0" y="0"/>
          <a:ext cx="1021501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9217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71B34A7C-9276-411C-8353-D4EEAEEE137A}"/>
              </a:ext>
            </a:extLst>
          </p:cNvPr>
          <p:cNvSpPr txBox="1">
            <a:spLocks/>
          </p:cNvSpPr>
          <p:nvPr/>
        </p:nvSpPr>
        <p:spPr>
          <a:xfrm>
            <a:off x="10242952" y="907882"/>
            <a:ext cx="1596623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altLang="ko-KR" sz="1800" b="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REGION</a:t>
            </a:r>
            <a:endParaRPr lang="en-US" altLang="ko-KR" sz="1800" b="0" dirty="0">
              <a:solidFill>
                <a:schemeClr val="tx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F29139-B1AB-40D2-B436-ECAEA7F5B317}"/>
              </a:ext>
            </a:extLst>
          </p:cNvPr>
          <p:cNvSpPr txBox="1"/>
          <p:nvPr/>
        </p:nvSpPr>
        <p:spPr>
          <a:xfrm>
            <a:off x="10227077" y="272101"/>
            <a:ext cx="198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dirty="0">
                <a:latin typeface="Dubai Medium" panose="020B0603030403030204" pitchFamily="34" charset="-78"/>
                <a:cs typeface="Dubai Medium" panose="020B0603030403030204" pitchFamily="34" charset="-78"/>
              </a:rPr>
              <a:t>VIEW</a:t>
            </a:r>
          </a:p>
          <a:p>
            <a:pPr algn="just"/>
            <a:r>
              <a:rPr lang="en-US" dirty="0">
                <a:latin typeface="Dubai Medium" panose="020B0603030403030204" pitchFamily="34" charset="-78"/>
                <a:cs typeface="Dubai Medium" panose="020B0603030403030204" pitchFamily="34" charset="-78"/>
              </a:rPr>
              <a:t>COMPOSITION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CF7BBE76-A62F-409F-A028-764AB1D08620}"/>
              </a:ext>
            </a:extLst>
          </p:cNvPr>
          <p:cNvSpPr txBox="1">
            <a:spLocks/>
          </p:cNvSpPr>
          <p:nvPr/>
        </p:nvSpPr>
        <p:spPr>
          <a:xfrm>
            <a:off x="10217600" y="2276346"/>
            <a:ext cx="1867721" cy="274339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0" dirty="0">
                <a:solidFill>
                  <a:srgbClr val="92D05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North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3B207D5C-AC3A-4815-829D-2766558D251C}"/>
              </a:ext>
            </a:extLst>
          </p:cNvPr>
          <p:cNvSpPr txBox="1">
            <a:spLocks/>
          </p:cNvSpPr>
          <p:nvPr/>
        </p:nvSpPr>
        <p:spPr>
          <a:xfrm>
            <a:off x="10217600" y="2653807"/>
            <a:ext cx="1246017" cy="279921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0" dirty="0">
                <a:solidFill>
                  <a:srgbClr val="FFC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Center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D93631E5-EC4C-4426-8785-D3EBF848E8C7}"/>
              </a:ext>
            </a:extLst>
          </p:cNvPr>
          <p:cNvSpPr txBox="1">
            <a:spLocks/>
          </p:cNvSpPr>
          <p:nvPr/>
        </p:nvSpPr>
        <p:spPr>
          <a:xfrm>
            <a:off x="10215012" y="3036850"/>
            <a:ext cx="1325959" cy="278351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0" dirty="0">
                <a:solidFill>
                  <a:schemeClr val="accent3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Chisinau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4E22E95B-F87F-48C5-AFBF-CF5078E2F54A}"/>
              </a:ext>
            </a:extLst>
          </p:cNvPr>
          <p:cNvSpPr txBox="1">
            <a:spLocks/>
          </p:cNvSpPr>
          <p:nvPr/>
        </p:nvSpPr>
        <p:spPr>
          <a:xfrm>
            <a:off x="10220706" y="3427215"/>
            <a:ext cx="1864615" cy="274774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0" dirty="0">
                <a:solidFill>
                  <a:schemeClr val="accent4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South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A28AE437-392B-41F5-ACA8-89021A7D72B0}"/>
              </a:ext>
            </a:extLst>
          </p:cNvPr>
          <p:cNvSpPr txBox="1">
            <a:spLocks/>
          </p:cNvSpPr>
          <p:nvPr/>
        </p:nvSpPr>
        <p:spPr>
          <a:xfrm>
            <a:off x="10218199" y="3757006"/>
            <a:ext cx="1864615" cy="274773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0" dirty="0">
                <a:solidFill>
                  <a:schemeClr val="accent5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UTA </a:t>
            </a:r>
            <a:r>
              <a:rPr lang="en-US" altLang="ko-KR" sz="2000" b="0" dirty="0" err="1">
                <a:solidFill>
                  <a:schemeClr val="accent5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Gagauzia</a:t>
            </a:r>
            <a:endParaRPr lang="en-US" altLang="ko-KR" sz="2000" b="0" dirty="0">
              <a:solidFill>
                <a:schemeClr val="accent5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DE6CA246-E609-4759-BCDA-A8E1398993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470002"/>
              </p:ext>
            </p:extLst>
          </p:nvPr>
        </p:nvGraphicFramePr>
        <p:xfrm>
          <a:off x="0" y="0"/>
          <a:ext cx="1021501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9450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o-RO" dirty="0">
                <a:latin typeface="Dubai Medium" panose="020B0603030403030204" pitchFamily="34" charset="-78"/>
                <a:cs typeface="Dubai Medium" panose="020B0603030403030204" pitchFamily="34" charset="-78"/>
              </a:rPr>
              <a:t>Household n</a:t>
            </a:r>
            <a:r>
              <a:rPr lang="en-US" dirty="0">
                <a:latin typeface="Dubai Medium" panose="020B0603030403030204" pitchFamily="34" charset="-78"/>
                <a:cs typeface="Dubai Medium" panose="020B0603030403030204" pitchFamily="34" charset="-78"/>
              </a:rPr>
              <a:t>et </a:t>
            </a:r>
            <a:r>
              <a:rPr lang="ro-RO" dirty="0">
                <a:latin typeface="Dubai Medium" panose="020B0603030403030204" pitchFamily="34" charset="-78"/>
                <a:cs typeface="Dubai Medium" panose="020B0603030403030204" pitchFamily="34" charset="-78"/>
              </a:rPr>
              <a:t>i</a:t>
            </a:r>
            <a:r>
              <a:rPr lang="en-US" dirty="0" err="1">
                <a:latin typeface="Dubai Medium" panose="020B0603030403030204" pitchFamily="34" charset="-78"/>
                <a:cs typeface="Dubai Medium" panose="020B0603030403030204" pitchFamily="34" charset="-78"/>
              </a:rPr>
              <a:t>ncome</a:t>
            </a:r>
            <a:endParaRPr lang="en-US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84C354-35A4-424B-A456-F6CBEB5280FF}"/>
              </a:ext>
            </a:extLst>
          </p:cNvPr>
          <p:cNvGrpSpPr/>
          <p:nvPr/>
        </p:nvGrpSpPr>
        <p:grpSpPr>
          <a:xfrm>
            <a:off x="2905340" y="2238960"/>
            <a:ext cx="6375502" cy="3836956"/>
            <a:chOff x="1835696" y="2058492"/>
            <a:chExt cx="5544614" cy="3336904"/>
          </a:xfrm>
        </p:grpSpPr>
        <p:sp>
          <p:nvSpPr>
            <p:cNvPr id="4" name="Freeform 11">
              <a:extLst>
                <a:ext uri="{FF2B5EF4-FFF2-40B4-BE49-F238E27FC236}">
                  <a16:creationId xmlns:a16="http://schemas.microsoft.com/office/drawing/2014/main" id="{09376FDE-06E7-47D8-8709-FD129D2CA1AD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2939551" y="954637"/>
              <a:ext cx="3336904" cy="5544614"/>
            </a:xfrm>
            <a:custGeom>
              <a:avLst/>
              <a:gdLst>
                <a:gd name="T0" fmla="*/ 871 w 1381"/>
                <a:gd name="T1" fmla="*/ 59 h 2286"/>
                <a:gd name="T2" fmla="*/ 627 w 1381"/>
                <a:gd name="T3" fmla="*/ 497 h 2286"/>
                <a:gd name="T4" fmla="*/ 443 w 1381"/>
                <a:gd name="T5" fmla="*/ 631 h 2286"/>
                <a:gd name="T6" fmla="*/ 272 w 1381"/>
                <a:gd name="T7" fmla="*/ 637 h 2286"/>
                <a:gd name="T8" fmla="*/ 54 w 1381"/>
                <a:gd name="T9" fmla="*/ 1050 h 2286"/>
                <a:gd name="T10" fmla="*/ 467 w 1381"/>
                <a:gd name="T11" fmla="*/ 1269 h 2286"/>
                <a:gd name="T12" fmla="*/ 521 w 1381"/>
                <a:gd name="T13" fmla="*/ 1246 h 2286"/>
                <a:gd name="T14" fmla="*/ 520 w 1381"/>
                <a:gd name="T15" fmla="*/ 1248 h 2286"/>
                <a:gd name="T16" fmla="*/ 688 w 1381"/>
                <a:gd name="T17" fmla="*/ 1347 h 2286"/>
                <a:gd name="T18" fmla="*/ 691 w 1381"/>
                <a:gd name="T19" fmla="*/ 1423 h 2286"/>
                <a:gd name="T20" fmla="*/ 691 w 1381"/>
                <a:gd name="T21" fmla="*/ 1423 h 2286"/>
                <a:gd name="T22" fmla="*/ 528 w 1381"/>
                <a:gd name="T23" fmla="*/ 1590 h 2286"/>
                <a:gd name="T24" fmla="*/ 442 w 1381"/>
                <a:gd name="T25" fmla="*/ 1599 h 2286"/>
                <a:gd name="T26" fmla="*/ 299 w 1381"/>
                <a:gd name="T27" fmla="*/ 1868 h 2286"/>
                <a:gd name="T28" fmla="*/ 568 w 1381"/>
                <a:gd name="T29" fmla="*/ 2010 h 2286"/>
                <a:gd name="T30" fmla="*/ 586 w 1381"/>
                <a:gd name="T31" fmla="*/ 2003 h 2286"/>
                <a:gd name="T32" fmla="*/ 698 w 1381"/>
                <a:gd name="T33" fmla="*/ 2101 h 2286"/>
                <a:gd name="T34" fmla="*/ 698 w 1381"/>
                <a:gd name="T35" fmla="*/ 2101 h 2286"/>
                <a:gd name="T36" fmla="*/ 762 w 1381"/>
                <a:gd name="T37" fmla="*/ 2225 h 2286"/>
                <a:gd name="T38" fmla="*/ 1008 w 1381"/>
                <a:gd name="T39" fmla="*/ 2199 h 2286"/>
                <a:gd name="T40" fmla="*/ 982 w 1381"/>
                <a:gd name="T41" fmla="*/ 1953 h 2286"/>
                <a:gd name="T42" fmla="*/ 844 w 1381"/>
                <a:gd name="T43" fmla="*/ 1917 h 2286"/>
                <a:gd name="T44" fmla="*/ 844 w 1381"/>
                <a:gd name="T45" fmla="*/ 1917 h 2286"/>
                <a:gd name="T46" fmla="*/ 723 w 1381"/>
                <a:gd name="T47" fmla="*/ 1810 h 2286"/>
                <a:gd name="T48" fmla="*/ 723 w 1381"/>
                <a:gd name="T49" fmla="*/ 1810 h 2286"/>
                <a:gd name="T50" fmla="*/ 722 w 1381"/>
                <a:gd name="T51" fmla="*/ 1785 h 2286"/>
                <a:gd name="T52" fmla="*/ 905 w 1381"/>
                <a:gd name="T53" fmla="*/ 1666 h 2286"/>
                <a:gd name="T54" fmla="*/ 1062 w 1381"/>
                <a:gd name="T55" fmla="*/ 1662 h 2286"/>
                <a:gd name="T56" fmla="*/ 1253 w 1381"/>
                <a:gd name="T57" fmla="*/ 1302 h 2286"/>
                <a:gd name="T58" fmla="*/ 892 w 1381"/>
                <a:gd name="T59" fmla="*/ 1111 h 2286"/>
                <a:gd name="T60" fmla="*/ 842 w 1381"/>
                <a:gd name="T61" fmla="*/ 1131 h 2286"/>
                <a:gd name="T62" fmla="*/ 697 w 1381"/>
                <a:gd name="T63" fmla="*/ 1000 h 2286"/>
                <a:gd name="T64" fmla="*/ 697 w 1381"/>
                <a:gd name="T65" fmla="*/ 912 h 2286"/>
                <a:gd name="T66" fmla="*/ 883 w 1381"/>
                <a:gd name="T67" fmla="*/ 751 h 2286"/>
                <a:gd name="T68" fmla="*/ 1084 w 1381"/>
                <a:gd name="T69" fmla="*/ 748 h 2286"/>
                <a:gd name="T70" fmla="*/ 1322 w 1381"/>
                <a:gd name="T71" fmla="*/ 297 h 2286"/>
                <a:gd name="T72" fmla="*/ 871 w 1381"/>
                <a:gd name="T73" fmla="*/ 59 h 2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81" h="2286">
                  <a:moveTo>
                    <a:pt x="871" y="59"/>
                  </a:moveTo>
                  <a:cubicBezTo>
                    <a:pt x="697" y="112"/>
                    <a:pt x="579" y="306"/>
                    <a:pt x="627" y="497"/>
                  </a:cubicBezTo>
                  <a:cubicBezTo>
                    <a:pt x="652" y="598"/>
                    <a:pt x="545" y="653"/>
                    <a:pt x="443" y="631"/>
                  </a:cubicBezTo>
                  <a:cubicBezTo>
                    <a:pt x="389" y="618"/>
                    <a:pt x="330" y="620"/>
                    <a:pt x="272" y="637"/>
                  </a:cubicBezTo>
                  <a:cubicBezTo>
                    <a:pt x="98" y="691"/>
                    <a:pt x="0" y="876"/>
                    <a:pt x="54" y="1050"/>
                  </a:cubicBezTo>
                  <a:cubicBezTo>
                    <a:pt x="108" y="1224"/>
                    <a:pt x="293" y="1322"/>
                    <a:pt x="467" y="1269"/>
                  </a:cubicBezTo>
                  <a:cubicBezTo>
                    <a:pt x="486" y="1263"/>
                    <a:pt x="504" y="1255"/>
                    <a:pt x="521" y="1246"/>
                  </a:cubicBezTo>
                  <a:cubicBezTo>
                    <a:pt x="520" y="1248"/>
                    <a:pt x="520" y="1248"/>
                    <a:pt x="520" y="1248"/>
                  </a:cubicBezTo>
                  <a:cubicBezTo>
                    <a:pt x="602" y="1219"/>
                    <a:pt x="678" y="1265"/>
                    <a:pt x="688" y="1347"/>
                  </a:cubicBezTo>
                  <a:cubicBezTo>
                    <a:pt x="689" y="1376"/>
                    <a:pt x="687" y="1395"/>
                    <a:pt x="691" y="1423"/>
                  </a:cubicBezTo>
                  <a:cubicBezTo>
                    <a:pt x="691" y="1423"/>
                    <a:pt x="691" y="1423"/>
                    <a:pt x="691" y="1423"/>
                  </a:cubicBezTo>
                  <a:cubicBezTo>
                    <a:pt x="703" y="1518"/>
                    <a:pt x="623" y="1600"/>
                    <a:pt x="528" y="1590"/>
                  </a:cubicBezTo>
                  <a:cubicBezTo>
                    <a:pt x="500" y="1587"/>
                    <a:pt x="470" y="1590"/>
                    <a:pt x="442" y="1599"/>
                  </a:cubicBezTo>
                  <a:cubicBezTo>
                    <a:pt x="328" y="1634"/>
                    <a:pt x="264" y="1754"/>
                    <a:pt x="299" y="1868"/>
                  </a:cubicBezTo>
                  <a:cubicBezTo>
                    <a:pt x="334" y="1981"/>
                    <a:pt x="455" y="2045"/>
                    <a:pt x="568" y="2010"/>
                  </a:cubicBezTo>
                  <a:cubicBezTo>
                    <a:pt x="574" y="2008"/>
                    <a:pt x="580" y="2006"/>
                    <a:pt x="586" y="2003"/>
                  </a:cubicBezTo>
                  <a:cubicBezTo>
                    <a:pt x="643" y="2000"/>
                    <a:pt x="694" y="2042"/>
                    <a:pt x="698" y="2101"/>
                  </a:cubicBezTo>
                  <a:cubicBezTo>
                    <a:pt x="698" y="2101"/>
                    <a:pt x="698" y="2101"/>
                    <a:pt x="698" y="2101"/>
                  </a:cubicBezTo>
                  <a:cubicBezTo>
                    <a:pt x="701" y="2148"/>
                    <a:pt x="723" y="2193"/>
                    <a:pt x="762" y="2225"/>
                  </a:cubicBezTo>
                  <a:cubicBezTo>
                    <a:pt x="837" y="2286"/>
                    <a:pt x="947" y="2275"/>
                    <a:pt x="1008" y="2199"/>
                  </a:cubicBezTo>
                  <a:cubicBezTo>
                    <a:pt x="1069" y="2124"/>
                    <a:pt x="1057" y="2014"/>
                    <a:pt x="982" y="1953"/>
                  </a:cubicBezTo>
                  <a:cubicBezTo>
                    <a:pt x="942" y="1921"/>
                    <a:pt x="892" y="1909"/>
                    <a:pt x="844" y="1917"/>
                  </a:cubicBezTo>
                  <a:cubicBezTo>
                    <a:pt x="844" y="1917"/>
                    <a:pt x="844" y="1917"/>
                    <a:pt x="844" y="1917"/>
                  </a:cubicBezTo>
                  <a:cubicBezTo>
                    <a:pt x="779" y="1927"/>
                    <a:pt x="721" y="1876"/>
                    <a:pt x="723" y="1810"/>
                  </a:cubicBezTo>
                  <a:cubicBezTo>
                    <a:pt x="723" y="1810"/>
                    <a:pt x="723" y="1810"/>
                    <a:pt x="723" y="1810"/>
                  </a:cubicBezTo>
                  <a:cubicBezTo>
                    <a:pt x="723" y="1802"/>
                    <a:pt x="723" y="1793"/>
                    <a:pt x="722" y="1785"/>
                  </a:cubicBezTo>
                  <a:cubicBezTo>
                    <a:pt x="737" y="1701"/>
                    <a:pt x="820" y="1645"/>
                    <a:pt x="905" y="1666"/>
                  </a:cubicBezTo>
                  <a:cubicBezTo>
                    <a:pt x="955" y="1679"/>
                    <a:pt x="1009" y="1678"/>
                    <a:pt x="1062" y="1662"/>
                  </a:cubicBezTo>
                  <a:cubicBezTo>
                    <a:pt x="1214" y="1615"/>
                    <a:pt x="1300" y="1454"/>
                    <a:pt x="1253" y="1302"/>
                  </a:cubicBezTo>
                  <a:cubicBezTo>
                    <a:pt x="1206" y="1149"/>
                    <a:pt x="1044" y="1064"/>
                    <a:pt x="892" y="1111"/>
                  </a:cubicBezTo>
                  <a:cubicBezTo>
                    <a:pt x="874" y="1116"/>
                    <a:pt x="858" y="1123"/>
                    <a:pt x="842" y="1131"/>
                  </a:cubicBezTo>
                  <a:cubicBezTo>
                    <a:pt x="759" y="1145"/>
                    <a:pt x="693" y="1083"/>
                    <a:pt x="697" y="1000"/>
                  </a:cubicBezTo>
                  <a:cubicBezTo>
                    <a:pt x="696" y="965"/>
                    <a:pt x="699" y="939"/>
                    <a:pt x="697" y="912"/>
                  </a:cubicBezTo>
                  <a:cubicBezTo>
                    <a:pt x="692" y="801"/>
                    <a:pt x="782" y="725"/>
                    <a:pt x="883" y="751"/>
                  </a:cubicBezTo>
                  <a:cubicBezTo>
                    <a:pt x="947" y="769"/>
                    <a:pt x="1016" y="769"/>
                    <a:pt x="1084" y="748"/>
                  </a:cubicBezTo>
                  <a:cubicBezTo>
                    <a:pt x="1274" y="689"/>
                    <a:pt x="1381" y="487"/>
                    <a:pt x="1322" y="297"/>
                  </a:cubicBezTo>
                  <a:cubicBezTo>
                    <a:pt x="1264" y="107"/>
                    <a:pt x="1062" y="0"/>
                    <a:pt x="871" y="59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2700"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E4BB351-08DD-4E3A-BE33-D7E09FAF4F1A}"/>
                </a:ext>
              </a:extLst>
            </p:cNvPr>
            <p:cNvSpPr/>
            <p:nvPr/>
          </p:nvSpPr>
          <p:spPr>
            <a:xfrm>
              <a:off x="5681811" y="2315359"/>
              <a:ext cx="1440160" cy="1440160"/>
            </a:xfrm>
            <a:prstGeom prst="ellipse">
              <a:avLst/>
            </a:prstGeom>
            <a:solidFill>
              <a:schemeClr val="accent4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2600FE2-0D9B-45F6-A54D-3DC7445E0095}"/>
                </a:ext>
              </a:extLst>
            </p:cNvPr>
            <p:cNvSpPr/>
            <p:nvPr/>
          </p:nvSpPr>
          <p:spPr>
            <a:xfrm>
              <a:off x="4413101" y="3846154"/>
              <a:ext cx="1320949" cy="1320949"/>
            </a:xfrm>
            <a:prstGeom prst="ellipse">
              <a:avLst/>
            </a:prstGeom>
            <a:solidFill>
              <a:schemeClr val="accent3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090AAA6-A3FF-41DA-9789-561D770A1151}"/>
                </a:ext>
              </a:extLst>
            </p:cNvPr>
            <p:cNvSpPr/>
            <p:nvPr/>
          </p:nvSpPr>
          <p:spPr>
            <a:xfrm>
              <a:off x="3448969" y="2461607"/>
              <a:ext cx="1149509" cy="1149509"/>
            </a:xfrm>
            <a:prstGeom prst="ellipse">
              <a:avLst/>
            </a:prstGeom>
            <a:solidFill>
              <a:schemeClr val="accent2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EE42C92-8E93-41FE-8A52-B917A3A35340}"/>
                </a:ext>
              </a:extLst>
            </p:cNvPr>
            <p:cNvSpPr/>
            <p:nvPr/>
          </p:nvSpPr>
          <p:spPr>
            <a:xfrm>
              <a:off x="2565301" y="3713891"/>
              <a:ext cx="893193" cy="893193"/>
            </a:xfrm>
            <a:prstGeom prst="ellipse">
              <a:avLst/>
            </a:prstGeom>
            <a:solidFill>
              <a:schemeClr val="accent1"/>
            </a:solidFill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AA61BD3-0991-4617-8584-4B544FFBE95C}"/>
                </a:ext>
              </a:extLst>
            </p:cNvPr>
            <p:cNvSpPr txBox="1"/>
            <p:nvPr/>
          </p:nvSpPr>
          <p:spPr>
            <a:xfrm>
              <a:off x="5691337" y="2530996"/>
              <a:ext cx="1440160" cy="508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57%</a:t>
              </a:r>
              <a:endParaRPr lang="ko-KR" altLang="en-US" sz="3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F21796-DC4D-4E03-B6BF-EB150C5CE987}"/>
                </a:ext>
              </a:extLst>
            </p:cNvPr>
            <p:cNvSpPr txBox="1"/>
            <p:nvPr/>
          </p:nvSpPr>
          <p:spPr>
            <a:xfrm>
              <a:off x="5691336" y="3004507"/>
              <a:ext cx="1440160" cy="294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&lt; 8K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84EF2B-F164-4B08-8FF8-677193DD53BC}"/>
                </a:ext>
              </a:extLst>
            </p:cNvPr>
            <p:cNvSpPr txBox="1"/>
            <p:nvPr/>
          </p:nvSpPr>
          <p:spPr>
            <a:xfrm>
              <a:off x="4403577" y="4063241"/>
              <a:ext cx="1330473" cy="455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31%</a:t>
              </a:r>
              <a:endParaRPr lang="ko-KR" altLang="en-US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51B8857-5C9F-483F-BD33-97AF8CE286C9}"/>
                </a:ext>
              </a:extLst>
            </p:cNvPr>
            <p:cNvSpPr txBox="1"/>
            <p:nvPr/>
          </p:nvSpPr>
          <p:spPr>
            <a:xfrm>
              <a:off x="4403576" y="4467245"/>
              <a:ext cx="1330473" cy="294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8 - 16K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D864340-3AC1-43E4-942E-34FEDC6E45A1}"/>
                </a:ext>
              </a:extLst>
            </p:cNvPr>
            <p:cNvSpPr txBox="1"/>
            <p:nvPr/>
          </p:nvSpPr>
          <p:spPr>
            <a:xfrm>
              <a:off x="3448969" y="2631678"/>
              <a:ext cx="1149509" cy="40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8%</a:t>
              </a:r>
              <a:endParaRPr lang="ko-KR" altLang="en-US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96F3BD7-7B88-462D-A1E7-B70553E5A418}"/>
                </a:ext>
              </a:extLst>
            </p:cNvPr>
            <p:cNvSpPr txBox="1"/>
            <p:nvPr/>
          </p:nvSpPr>
          <p:spPr>
            <a:xfrm>
              <a:off x="3448968" y="2962473"/>
              <a:ext cx="1149509" cy="294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16 – 30K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F02391F-0783-4C3E-8541-C215F30E7C1A}"/>
                </a:ext>
              </a:extLst>
            </p:cNvPr>
            <p:cNvSpPr txBox="1"/>
            <p:nvPr/>
          </p:nvSpPr>
          <p:spPr>
            <a:xfrm>
              <a:off x="2565301" y="3824972"/>
              <a:ext cx="883667" cy="347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4%</a:t>
              </a:r>
              <a:endParaRPr lang="ko-KR" altLang="en-US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D7BB41D-9C1B-475E-8436-D8FCBF9FE928}"/>
                </a:ext>
              </a:extLst>
            </p:cNvPr>
            <p:cNvSpPr txBox="1"/>
            <p:nvPr/>
          </p:nvSpPr>
          <p:spPr>
            <a:xfrm>
              <a:off x="2565300" y="4098617"/>
              <a:ext cx="883667" cy="294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&gt; 30K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DC485A6-4173-4356-B603-7ADE25FE19FC}"/>
              </a:ext>
            </a:extLst>
          </p:cNvPr>
          <p:cNvSpPr/>
          <p:nvPr/>
        </p:nvSpPr>
        <p:spPr>
          <a:xfrm>
            <a:off x="7816972" y="4708826"/>
            <a:ext cx="360040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E4AA1A-749C-4F18-B4DC-24B3387B3DEF}"/>
              </a:ext>
            </a:extLst>
          </p:cNvPr>
          <p:cNvSpPr/>
          <p:nvPr/>
        </p:nvSpPr>
        <p:spPr>
          <a:xfrm>
            <a:off x="3202243" y="4929847"/>
            <a:ext cx="360040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62AC05-037A-478D-8DDD-30ECF718F808}"/>
              </a:ext>
            </a:extLst>
          </p:cNvPr>
          <p:cNvSpPr/>
          <p:nvPr/>
        </p:nvSpPr>
        <p:spPr>
          <a:xfrm>
            <a:off x="4297314" y="2391308"/>
            <a:ext cx="360040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0E1689-7F24-46B9-9107-F97D720302DD}"/>
              </a:ext>
            </a:extLst>
          </p:cNvPr>
          <p:cNvSpPr/>
          <p:nvPr/>
        </p:nvSpPr>
        <p:spPr>
          <a:xfrm>
            <a:off x="7014429" y="1868386"/>
            <a:ext cx="360040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864340-3AC1-43E4-942E-34FEDC6E45A1}"/>
              </a:ext>
            </a:extLst>
          </p:cNvPr>
          <p:cNvSpPr txBox="1"/>
          <p:nvPr/>
        </p:nvSpPr>
        <p:spPr>
          <a:xfrm>
            <a:off x="2821239" y="3295393"/>
            <a:ext cx="1321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MDL, month</a:t>
            </a:r>
            <a:endParaRPr lang="ko-KR" altLang="en-US" dirty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Picture 2" descr="Gemius. Gemius audi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586" y="6339160"/>
            <a:ext cx="1728000" cy="21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533009" y="5788144"/>
            <a:ext cx="3216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BATI</a:t>
            </a:r>
          </a:p>
          <a:p>
            <a:pPr algn="just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BIROUL DE AUDIT AL TIRAJELOR </a:t>
            </a:r>
          </a:p>
          <a:p>
            <a:pPr algn="just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SI INTERNETULUI</a:t>
            </a:r>
          </a:p>
        </p:txBody>
      </p:sp>
    </p:spTree>
    <p:extLst>
      <p:ext uri="{BB962C8B-B14F-4D97-AF65-F5344CB8AC3E}">
        <p14:creationId xmlns:p14="http://schemas.microsoft.com/office/powerpoint/2010/main" val="793221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424161" y="6246811"/>
            <a:ext cx="1661160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>
                <a:latin typeface="+mj-lt"/>
              </a:rPr>
              <a:t>Q3 2022 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217600" y="2276346"/>
            <a:ext cx="1867721" cy="274339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0" dirty="0">
                <a:solidFill>
                  <a:srgbClr val="92D05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&lt; 8K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217600" y="2653807"/>
            <a:ext cx="1246017" cy="279921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0" dirty="0">
                <a:solidFill>
                  <a:srgbClr val="FFC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8K – 16K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215012" y="3036850"/>
            <a:ext cx="1325959" cy="278351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0" dirty="0">
                <a:solidFill>
                  <a:schemeClr val="accent3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16K – 30K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220706" y="3427215"/>
            <a:ext cx="1864615" cy="274774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0" dirty="0">
                <a:solidFill>
                  <a:schemeClr val="accent4"/>
                </a:solidFill>
                <a:latin typeface="+mj-lt"/>
              </a:rPr>
              <a:t>&gt; </a:t>
            </a:r>
            <a:r>
              <a:rPr lang="en-US" altLang="ko-KR" sz="2000" b="0" dirty="0">
                <a:solidFill>
                  <a:schemeClr val="accent4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30K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044DCC5B-6F5F-40CB-AE64-C0A8725EB258}"/>
              </a:ext>
            </a:extLst>
          </p:cNvPr>
          <p:cNvSpPr txBox="1">
            <a:spLocks/>
          </p:cNvSpPr>
          <p:nvPr/>
        </p:nvSpPr>
        <p:spPr>
          <a:xfrm>
            <a:off x="10242952" y="907882"/>
            <a:ext cx="1596623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altLang="ko-KR" sz="1800" b="0" dirty="0">
                <a:solidFill>
                  <a:schemeClr val="tx1"/>
                </a:solidFill>
                <a:latin typeface="Bahnschrift SemiLight" panose="020B0502040204020203" pitchFamily="34" charset="0"/>
              </a:rPr>
              <a:t>INCOME, LEI</a:t>
            </a:r>
            <a:endParaRPr lang="en-US" altLang="ko-KR" sz="1800" b="0" dirty="0">
              <a:solidFill>
                <a:schemeClr val="tx1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574EA2-FFAE-43CC-9C18-E3800DEFAC6C}"/>
              </a:ext>
            </a:extLst>
          </p:cNvPr>
          <p:cNvSpPr txBox="1"/>
          <p:nvPr/>
        </p:nvSpPr>
        <p:spPr>
          <a:xfrm>
            <a:off x="10227077" y="272101"/>
            <a:ext cx="198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dirty="0">
                <a:latin typeface="Dubai Medium" panose="020B0603030403030204" pitchFamily="34" charset="-78"/>
                <a:cs typeface="Dubai Medium" panose="020B0603030403030204" pitchFamily="34" charset="-78"/>
              </a:rPr>
              <a:t>AUDIENCE</a:t>
            </a:r>
          </a:p>
          <a:p>
            <a:pPr algn="just"/>
            <a:r>
              <a:rPr lang="en-US" dirty="0">
                <a:latin typeface="Dubai Medium" panose="020B0603030403030204" pitchFamily="34" charset="-78"/>
                <a:cs typeface="Dubai Medium" panose="020B0603030403030204" pitchFamily="34" charset="-78"/>
              </a:rPr>
              <a:t>COMPOSITION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E0630776-3164-409D-95E4-95600BDF93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548964"/>
              </p:ext>
            </p:extLst>
          </p:nvPr>
        </p:nvGraphicFramePr>
        <p:xfrm>
          <a:off x="0" y="0"/>
          <a:ext cx="1021501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7238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7FC145B-5F12-4AB3-B113-51D56255FCF0}"/>
              </a:ext>
            </a:extLst>
          </p:cNvPr>
          <p:cNvSpPr txBox="1"/>
          <p:nvPr/>
        </p:nvSpPr>
        <p:spPr>
          <a:xfrm>
            <a:off x="677972" y="531133"/>
            <a:ext cx="47992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Dubai Medium" panose="020B0603030403030204" pitchFamily="34" charset="-78"/>
                <a:cs typeface="Dubai Medium" panose="020B0603030403030204" pitchFamily="34" charset="-78"/>
              </a:rPr>
              <a:t>Rural vs </a:t>
            </a:r>
          </a:p>
          <a:p>
            <a:r>
              <a:rPr lang="en-US" altLang="ko-KR" sz="4800" dirty="0">
                <a:solidFill>
                  <a:schemeClr val="accent2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Urban </a:t>
            </a:r>
          </a:p>
          <a:p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online audience</a:t>
            </a:r>
            <a:endParaRPr lang="ko-KR" altLang="en-US" sz="2400" dirty="0">
              <a:solidFill>
                <a:schemeClr val="bg1">
                  <a:lumMod val="50000"/>
                </a:schemeClr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2" r="25002"/>
          <a:stretch>
            <a:fillRect/>
          </a:stretch>
        </p:blipFill>
        <p:spPr/>
      </p:pic>
      <p:grpSp>
        <p:nvGrpSpPr>
          <p:cNvPr id="4" name="Group 3"/>
          <p:cNvGrpSpPr/>
          <p:nvPr/>
        </p:nvGrpSpPr>
        <p:grpSpPr>
          <a:xfrm>
            <a:off x="1610660" y="2665876"/>
            <a:ext cx="2229820" cy="2299316"/>
            <a:chOff x="1038656" y="3315100"/>
            <a:chExt cx="1660648" cy="1721165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2FF1EBE0-185B-4A1E-9959-A92A390578C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74913996"/>
                </p:ext>
              </p:extLst>
            </p:nvPr>
          </p:nvGraphicFramePr>
          <p:xfrm>
            <a:off x="1038656" y="3315100"/>
            <a:ext cx="1660648" cy="17211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03E8869-CE6A-419E-A24A-63F354F2EC8F}"/>
                </a:ext>
              </a:extLst>
            </p:cNvPr>
            <p:cNvSpPr/>
            <p:nvPr/>
          </p:nvSpPr>
          <p:spPr>
            <a:xfrm>
              <a:off x="1413958" y="3688463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5CD0F6-D5C2-4E83-8015-79986F96C4AC}"/>
                </a:ext>
              </a:extLst>
            </p:cNvPr>
            <p:cNvSpPr txBox="1"/>
            <p:nvPr/>
          </p:nvSpPr>
          <p:spPr>
            <a:xfrm>
              <a:off x="1366530" y="3981384"/>
              <a:ext cx="992622" cy="34558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Dubai Medium" panose="020B0603030403030204" pitchFamily="34" charset="-78"/>
                  <a:cs typeface="Dubai Medium" panose="020B0603030403030204" pitchFamily="34" charset="-78"/>
                </a:rPr>
                <a:t>60/40</a:t>
              </a:r>
              <a:endParaRPr lang="ko-KR" altLang="en-US" sz="24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endParaRPr>
            </a:p>
          </p:txBody>
        </p:sp>
      </p:grp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610660" y="5040109"/>
            <a:ext cx="2274895" cy="720185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>
                <a:solidFill>
                  <a:schemeClr val="accent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60% URBAN 40% RURAL</a:t>
            </a:r>
          </a:p>
        </p:txBody>
      </p:sp>
      <p:pic>
        <p:nvPicPr>
          <p:cNvPr id="18" name="Picture 2" descr="Gemius. Gemius audien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102" y="907624"/>
            <a:ext cx="1728000" cy="21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119351" y="0"/>
            <a:ext cx="207264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BATI</a:t>
            </a:r>
          </a:p>
          <a:p>
            <a:pPr algn="just"/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</a:rPr>
              <a:t>BIROUL DE AUDIT AL TIRAJELOR </a:t>
            </a:r>
          </a:p>
          <a:p>
            <a:pPr algn="just"/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</a:rPr>
              <a:t>SI INTERNETULUI</a:t>
            </a:r>
          </a:p>
        </p:txBody>
      </p:sp>
    </p:spTree>
    <p:extLst>
      <p:ext uri="{BB962C8B-B14F-4D97-AF65-F5344CB8AC3E}">
        <p14:creationId xmlns:p14="http://schemas.microsoft.com/office/powerpoint/2010/main" val="4068514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424161" y="6246811"/>
            <a:ext cx="1661160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>
                <a:latin typeface="+mj-lt"/>
              </a:rPr>
              <a:t>Q3 2022 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217600" y="2276346"/>
            <a:ext cx="1867721" cy="274339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dirty="0">
                <a:solidFill>
                  <a:srgbClr val="92D05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Urban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217600" y="2653807"/>
            <a:ext cx="1246017" cy="279921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dirty="0">
                <a:solidFill>
                  <a:srgbClr val="FFC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Rural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80401E1C-D533-4BC0-AD1C-B082969C60ED}"/>
              </a:ext>
            </a:extLst>
          </p:cNvPr>
          <p:cNvSpPr txBox="1">
            <a:spLocks/>
          </p:cNvSpPr>
          <p:nvPr/>
        </p:nvSpPr>
        <p:spPr>
          <a:xfrm>
            <a:off x="10242952" y="907882"/>
            <a:ext cx="1596623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b="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URBAN / RURAL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05A22A-3401-45BB-BD54-03447DF43BD9}"/>
              </a:ext>
            </a:extLst>
          </p:cNvPr>
          <p:cNvSpPr txBox="1"/>
          <p:nvPr/>
        </p:nvSpPr>
        <p:spPr>
          <a:xfrm>
            <a:off x="10227077" y="272101"/>
            <a:ext cx="198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Dubai Medium" panose="020B0603030403030204" pitchFamily="34" charset="-78"/>
                <a:cs typeface="Dubai Medium" panose="020B0603030403030204" pitchFamily="34" charset="-78"/>
              </a:rPr>
              <a:t>AUDIENCE</a:t>
            </a:r>
            <a:endParaRPr lang="ro-RO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pPr algn="just"/>
            <a:r>
              <a:rPr lang="en-US" dirty="0">
                <a:latin typeface="Dubai Medium" panose="020B0603030403030204" pitchFamily="34" charset="-78"/>
                <a:cs typeface="Dubai Medium" panose="020B0603030403030204" pitchFamily="34" charset="-78"/>
              </a:rPr>
              <a:t>COMPOSITION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5FF103A7-51D3-4ABD-8CFD-9F26407AF3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737045"/>
              </p:ext>
            </p:extLst>
          </p:nvPr>
        </p:nvGraphicFramePr>
        <p:xfrm>
          <a:off x="0" y="0"/>
          <a:ext cx="102176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275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1017400" y="1074241"/>
            <a:ext cx="7297925" cy="23698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altLang="ko-KR" sz="3600" dirty="0" err="1">
                <a:solidFill>
                  <a:srgbClr val="FFC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December</a:t>
            </a:r>
            <a:r>
              <a:rPr lang="fr-FR" altLang="ko-KR" sz="3600" dirty="0">
                <a:solidFill>
                  <a:srgbClr val="FFC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2025</a:t>
            </a:r>
          </a:p>
          <a:p>
            <a:r>
              <a:rPr lang="fr-FR" altLang="ko-KR" sz="80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1.462</a:t>
            </a:r>
            <a:r>
              <a:rPr lang="fr-FR" altLang="ko-KR" sz="3200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mln </a:t>
            </a:r>
          </a:p>
          <a:p>
            <a:r>
              <a:rPr lang="fr-FR" altLang="ko-KR" sz="3200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Internet </a:t>
            </a:r>
            <a:r>
              <a:rPr lang="fr-FR" altLang="ko-KR" sz="3200" dirty="0" err="1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users</a:t>
            </a:r>
            <a:r>
              <a:rPr lang="fr-FR" altLang="ko-KR" sz="3200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in Moldova</a:t>
            </a:r>
          </a:p>
        </p:txBody>
      </p:sp>
      <p:pic>
        <p:nvPicPr>
          <p:cNvPr id="26" name="Picture 2" descr="Gemius. Gemius audi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254" y="1585146"/>
            <a:ext cx="1728000" cy="21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729503" y="677522"/>
            <a:ext cx="207264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BATI</a:t>
            </a:r>
          </a:p>
          <a:p>
            <a:pPr algn="just"/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</a:rPr>
              <a:t>BIROUL DE AUDIT AL TIRAJELOR </a:t>
            </a:r>
          </a:p>
          <a:p>
            <a:pPr algn="just"/>
            <a:r>
              <a:rPr lang="en-US" sz="1050" dirty="0">
                <a:solidFill>
                  <a:schemeClr val="bg1"/>
                </a:solidFill>
                <a:latin typeface="Calibri" panose="020F0502020204030204" pitchFamily="34" charset="0"/>
              </a:rPr>
              <a:t>SI INTERNETULUI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1017401" y="3609751"/>
            <a:ext cx="6677178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altLang="ko-KR" sz="8000" b="1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1.391</a:t>
            </a:r>
            <a:r>
              <a:rPr lang="fr-FR" altLang="ko-KR" sz="3200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mln </a:t>
            </a:r>
          </a:p>
          <a:p>
            <a:r>
              <a:rPr lang="fr-FR" altLang="ko-KR" sz="3200" dirty="0" err="1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with</a:t>
            </a:r>
            <a:r>
              <a:rPr lang="fr-FR" altLang="ko-KR" sz="3200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</a:t>
            </a:r>
            <a:r>
              <a:rPr lang="fr-FR" altLang="ko-KR" sz="3200" dirty="0" err="1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daily</a:t>
            </a:r>
            <a:r>
              <a:rPr lang="fr-FR" altLang="ko-KR" sz="3200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 use </a:t>
            </a:r>
            <a:r>
              <a:rPr lang="fr-FR" altLang="ko-KR" sz="3200" dirty="0" err="1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frequency</a:t>
            </a:r>
            <a:endParaRPr lang="fr-FR" altLang="ko-KR" sz="3200" dirty="0">
              <a:solidFill>
                <a:schemeClr val="bg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2104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BBD3A2F7-FD57-4BDE-9041-9A532AAA63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385107"/>
              </p:ext>
            </p:extLst>
          </p:nvPr>
        </p:nvGraphicFramePr>
        <p:xfrm>
          <a:off x="0" y="0"/>
          <a:ext cx="1020844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242952" y="907882"/>
            <a:ext cx="1427079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GENDER</a:t>
            </a:r>
            <a:r>
              <a:rPr lang="en-US" altLang="ko-KR" sz="18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227077" y="272101"/>
            <a:ext cx="198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Dubai Medium" panose="020B0603030403030204" pitchFamily="34" charset="-78"/>
                <a:cs typeface="Dubai Medium" panose="020B0603030403030204" pitchFamily="34" charset="-78"/>
              </a:rPr>
              <a:t>AUDIENCE COMPOSITION</a:t>
            </a:r>
          </a:p>
        </p:txBody>
      </p:sp>
      <p:graphicFrame>
        <p:nvGraphicFramePr>
          <p:cNvPr id="10" name="Chart 7">
            <a:extLst>
              <a:ext uri="{FF2B5EF4-FFF2-40B4-BE49-F238E27FC236}">
                <a16:creationId xmlns:a16="http://schemas.microsoft.com/office/drawing/2014/main" id="{2FF1EBE0-185B-4A1E-9959-A92A39057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072775"/>
              </p:ext>
            </p:extLst>
          </p:nvPr>
        </p:nvGraphicFramePr>
        <p:xfrm>
          <a:off x="10219292" y="2186078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03E8869-CE6A-419E-A24A-63F354F2EC8F}"/>
              </a:ext>
            </a:extLst>
          </p:cNvPr>
          <p:cNvSpPr/>
          <p:nvPr/>
        </p:nvSpPr>
        <p:spPr>
          <a:xfrm>
            <a:off x="10594594" y="2559441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5CD0F6-D5C2-4E83-8015-79986F96C4AC}"/>
              </a:ext>
            </a:extLst>
          </p:cNvPr>
          <p:cNvSpPr txBox="1"/>
          <p:nvPr/>
        </p:nvSpPr>
        <p:spPr>
          <a:xfrm>
            <a:off x="10583742" y="279432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52%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5" name="Chart 7">
            <a:extLst>
              <a:ext uri="{FF2B5EF4-FFF2-40B4-BE49-F238E27FC236}">
                <a16:creationId xmlns:a16="http://schemas.microsoft.com/office/drawing/2014/main" id="{67210B34-533D-43F6-91DA-037B420EF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1980797"/>
              </p:ext>
            </p:extLst>
          </p:nvPr>
        </p:nvGraphicFramePr>
        <p:xfrm>
          <a:off x="10242952" y="4319169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17A75601-DAE0-4F9A-B3B3-723351729EDF}"/>
              </a:ext>
            </a:extLst>
          </p:cNvPr>
          <p:cNvSpPr/>
          <p:nvPr/>
        </p:nvSpPr>
        <p:spPr>
          <a:xfrm>
            <a:off x="10616076" y="4689806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D41965-4B0E-490A-9093-469DA337886C}"/>
              </a:ext>
            </a:extLst>
          </p:cNvPr>
          <p:cNvSpPr txBox="1"/>
          <p:nvPr/>
        </p:nvSpPr>
        <p:spPr>
          <a:xfrm>
            <a:off x="10605224" y="4924685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48%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ound Same Side Corner Rectangle 8">
            <a:extLst>
              <a:ext uri="{FF2B5EF4-FFF2-40B4-BE49-F238E27FC236}">
                <a16:creationId xmlns:a16="http://schemas.microsoft.com/office/drawing/2014/main" id="{90F0BBD3-53CA-4BD7-B4D6-02E3BE47E209}"/>
              </a:ext>
            </a:extLst>
          </p:cNvPr>
          <p:cNvSpPr/>
          <p:nvPr/>
        </p:nvSpPr>
        <p:spPr>
          <a:xfrm flipH="1">
            <a:off x="11457626" y="4319169"/>
            <a:ext cx="547119" cy="144097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Round Same Side Corner Rectangle 20">
            <a:extLst>
              <a:ext uri="{FF2B5EF4-FFF2-40B4-BE49-F238E27FC236}">
                <a16:creationId xmlns:a16="http://schemas.microsoft.com/office/drawing/2014/main" id="{7522047A-A8FA-4FA8-8C2F-A53DBA2409E1}"/>
              </a:ext>
            </a:extLst>
          </p:cNvPr>
          <p:cNvSpPr/>
          <p:nvPr/>
        </p:nvSpPr>
        <p:spPr>
          <a:xfrm rot="10800000">
            <a:off x="11378600" y="2212722"/>
            <a:ext cx="694106" cy="148066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Round Same Side Corner Rectangle 20">
            <a:extLst>
              <a:ext uri="{FF2B5EF4-FFF2-40B4-BE49-F238E27FC236}">
                <a16:creationId xmlns:a16="http://schemas.microsoft.com/office/drawing/2014/main" id="{7522047A-A8FA-4FA8-8C2F-A53DBA2409E1}"/>
              </a:ext>
            </a:extLst>
          </p:cNvPr>
          <p:cNvSpPr/>
          <p:nvPr/>
        </p:nvSpPr>
        <p:spPr>
          <a:xfrm rot="10800000">
            <a:off x="2067280" y="272101"/>
            <a:ext cx="694106" cy="148066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Round Same Side Corner Rectangle 8">
            <a:extLst>
              <a:ext uri="{FF2B5EF4-FFF2-40B4-BE49-F238E27FC236}">
                <a16:creationId xmlns:a16="http://schemas.microsoft.com/office/drawing/2014/main" id="{90F0BBD3-53CA-4BD7-B4D6-02E3BE47E209}"/>
              </a:ext>
            </a:extLst>
          </p:cNvPr>
          <p:cNvSpPr/>
          <p:nvPr/>
        </p:nvSpPr>
        <p:spPr>
          <a:xfrm flipH="1">
            <a:off x="4828665" y="918432"/>
            <a:ext cx="547119" cy="144097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123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6949A006-02B0-4E52-8B9C-EEFEE87374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3097986"/>
              </p:ext>
            </p:extLst>
          </p:nvPr>
        </p:nvGraphicFramePr>
        <p:xfrm>
          <a:off x="0" y="0"/>
          <a:ext cx="1020445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242952" y="907882"/>
            <a:ext cx="1427079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GENDER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227077" y="272101"/>
            <a:ext cx="198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Dubai Medium" panose="020B0603030403030204" pitchFamily="34" charset="-78"/>
                <a:cs typeface="Dubai Medium" panose="020B0603030403030204" pitchFamily="34" charset="-78"/>
              </a:rPr>
              <a:t>TIME</a:t>
            </a:r>
          </a:p>
          <a:p>
            <a:pPr algn="just"/>
            <a:r>
              <a:rPr lang="en-US" dirty="0">
                <a:latin typeface="Dubai Medium" panose="020B0603030403030204" pitchFamily="34" charset="-78"/>
                <a:cs typeface="Dubai Medium" panose="020B0603030403030204" pitchFamily="34" charset="-78"/>
              </a:rPr>
              <a:t>COMPOSITION</a:t>
            </a:r>
            <a:endParaRPr lang="en-US" sz="105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graphicFrame>
        <p:nvGraphicFramePr>
          <p:cNvPr id="10" name="Chart 7">
            <a:extLst>
              <a:ext uri="{FF2B5EF4-FFF2-40B4-BE49-F238E27FC236}">
                <a16:creationId xmlns:a16="http://schemas.microsoft.com/office/drawing/2014/main" id="{2FF1EBE0-185B-4A1E-9959-A92A39057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2407516"/>
              </p:ext>
            </p:extLst>
          </p:nvPr>
        </p:nvGraphicFramePr>
        <p:xfrm>
          <a:off x="10219292" y="2186078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03E8869-CE6A-419E-A24A-63F354F2EC8F}"/>
              </a:ext>
            </a:extLst>
          </p:cNvPr>
          <p:cNvSpPr/>
          <p:nvPr/>
        </p:nvSpPr>
        <p:spPr>
          <a:xfrm>
            <a:off x="10594594" y="2559441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5CD0F6-D5C2-4E83-8015-79986F96C4AC}"/>
              </a:ext>
            </a:extLst>
          </p:cNvPr>
          <p:cNvSpPr txBox="1"/>
          <p:nvPr/>
        </p:nvSpPr>
        <p:spPr>
          <a:xfrm>
            <a:off x="10583742" y="279432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34%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5" name="Chart 7">
            <a:extLst>
              <a:ext uri="{FF2B5EF4-FFF2-40B4-BE49-F238E27FC236}">
                <a16:creationId xmlns:a16="http://schemas.microsoft.com/office/drawing/2014/main" id="{67210B34-533D-43F6-91DA-037B420EF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6174943"/>
              </p:ext>
            </p:extLst>
          </p:nvPr>
        </p:nvGraphicFramePr>
        <p:xfrm>
          <a:off x="10242952" y="4319169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17A75601-DAE0-4F9A-B3B3-723351729EDF}"/>
              </a:ext>
            </a:extLst>
          </p:cNvPr>
          <p:cNvSpPr/>
          <p:nvPr/>
        </p:nvSpPr>
        <p:spPr>
          <a:xfrm>
            <a:off x="10616076" y="4689806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D41965-4B0E-490A-9093-469DA337886C}"/>
              </a:ext>
            </a:extLst>
          </p:cNvPr>
          <p:cNvSpPr txBox="1"/>
          <p:nvPr/>
        </p:nvSpPr>
        <p:spPr>
          <a:xfrm>
            <a:off x="10605224" y="4924685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66%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ound Same Side Corner Rectangle 8">
            <a:extLst>
              <a:ext uri="{FF2B5EF4-FFF2-40B4-BE49-F238E27FC236}">
                <a16:creationId xmlns:a16="http://schemas.microsoft.com/office/drawing/2014/main" id="{90F0BBD3-53CA-4BD7-B4D6-02E3BE47E209}"/>
              </a:ext>
            </a:extLst>
          </p:cNvPr>
          <p:cNvSpPr/>
          <p:nvPr/>
        </p:nvSpPr>
        <p:spPr>
          <a:xfrm flipH="1">
            <a:off x="11457626" y="4319169"/>
            <a:ext cx="547119" cy="144097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Round Same Side Corner Rectangle 20">
            <a:extLst>
              <a:ext uri="{FF2B5EF4-FFF2-40B4-BE49-F238E27FC236}">
                <a16:creationId xmlns:a16="http://schemas.microsoft.com/office/drawing/2014/main" id="{7522047A-A8FA-4FA8-8C2F-A53DBA2409E1}"/>
              </a:ext>
            </a:extLst>
          </p:cNvPr>
          <p:cNvSpPr/>
          <p:nvPr/>
        </p:nvSpPr>
        <p:spPr>
          <a:xfrm rot="10800000">
            <a:off x="11378600" y="2212722"/>
            <a:ext cx="694106" cy="148066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Round Same Side Corner Rectangle 20">
            <a:extLst>
              <a:ext uri="{FF2B5EF4-FFF2-40B4-BE49-F238E27FC236}">
                <a16:creationId xmlns:a16="http://schemas.microsoft.com/office/drawing/2014/main" id="{7522047A-A8FA-4FA8-8C2F-A53DBA2409E1}"/>
              </a:ext>
            </a:extLst>
          </p:cNvPr>
          <p:cNvSpPr/>
          <p:nvPr/>
        </p:nvSpPr>
        <p:spPr>
          <a:xfrm rot="10800000">
            <a:off x="1987550" y="4453407"/>
            <a:ext cx="694106" cy="148066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Round Same Side Corner Rectangle 8">
            <a:extLst>
              <a:ext uri="{FF2B5EF4-FFF2-40B4-BE49-F238E27FC236}">
                <a16:creationId xmlns:a16="http://schemas.microsoft.com/office/drawing/2014/main" id="{90F0BBD3-53CA-4BD7-B4D6-02E3BE47E209}"/>
              </a:ext>
            </a:extLst>
          </p:cNvPr>
          <p:cNvSpPr/>
          <p:nvPr/>
        </p:nvSpPr>
        <p:spPr>
          <a:xfrm flipH="1">
            <a:off x="8541204" y="5269389"/>
            <a:ext cx="547119" cy="144097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812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F3A067D6-814C-4FEC-B264-2990E190F0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5362285"/>
              </p:ext>
            </p:extLst>
          </p:nvPr>
        </p:nvGraphicFramePr>
        <p:xfrm>
          <a:off x="0" y="0"/>
          <a:ext cx="1020445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242952" y="907882"/>
            <a:ext cx="1427079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GENDER</a:t>
            </a:r>
            <a:r>
              <a:rPr lang="en-US" altLang="ko-KR" sz="18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227077" y="272101"/>
            <a:ext cx="198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Dubai Medium" panose="020B0603030403030204" pitchFamily="34" charset="-78"/>
                <a:cs typeface="Dubai Medium" panose="020B0603030403030204" pitchFamily="34" charset="-78"/>
              </a:rPr>
              <a:t>VIEWS</a:t>
            </a:r>
          </a:p>
          <a:p>
            <a:pPr algn="just"/>
            <a:r>
              <a:rPr lang="en-US" dirty="0">
                <a:latin typeface="Dubai Medium" panose="020B0603030403030204" pitchFamily="34" charset="-78"/>
                <a:cs typeface="Dubai Medium" panose="020B0603030403030204" pitchFamily="34" charset="-78"/>
              </a:rPr>
              <a:t>COMPOSITION</a:t>
            </a:r>
            <a:endParaRPr lang="en-US" sz="105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graphicFrame>
        <p:nvGraphicFramePr>
          <p:cNvPr id="10" name="Chart 7">
            <a:extLst>
              <a:ext uri="{FF2B5EF4-FFF2-40B4-BE49-F238E27FC236}">
                <a16:creationId xmlns:a16="http://schemas.microsoft.com/office/drawing/2014/main" id="{2FF1EBE0-185B-4A1E-9959-A92A390578CC}"/>
              </a:ext>
            </a:extLst>
          </p:cNvPr>
          <p:cNvGraphicFramePr/>
          <p:nvPr>
            <p:extLst/>
          </p:nvPr>
        </p:nvGraphicFramePr>
        <p:xfrm>
          <a:off x="10219292" y="2186078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003E8869-CE6A-419E-A24A-63F354F2EC8F}"/>
              </a:ext>
            </a:extLst>
          </p:cNvPr>
          <p:cNvSpPr/>
          <p:nvPr/>
        </p:nvSpPr>
        <p:spPr>
          <a:xfrm>
            <a:off x="10594594" y="2559441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5CD0F6-D5C2-4E83-8015-79986F96C4AC}"/>
              </a:ext>
            </a:extLst>
          </p:cNvPr>
          <p:cNvSpPr txBox="1"/>
          <p:nvPr/>
        </p:nvSpPr>
        <p:spPr>
          <a:xfrm>
            <a:off x="10583742" y="279432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33%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5" name="Chart 7">
            <a:extLst>
              <a:ext uri="{FF2B5EF4-FFF2-40B4-BE49-F238E27FC236}">
                <a16:creationId xmlns:a16="http://schemas.microsoft.com/office/drawing/2014/main" id="{67210B34-533D-43F6-91DA-037B420EFF05}"/>
              </a:ext>
            </a:extLst>
          </p:cNvPr>
          <p:cNvGraphicFramePr/>
          <p:nvPr>
            <p:extLst/>
          </p:nvPr>
        </p:nvGraphicFramePr>
        <p:xfrm>
          <a:off x="10242952" y="4319169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17A75601-DAE0-4F9A-B3B3-723351729EDF}"/>
              </a:ext>
            </a:extLst>
          </p:cNvPr>
          <p:cNvSpPr/>
          <p:nvPr/>
        </p:nvSpPr>
        <p:spPr>
          <a:xfrm>
            <a:off x="10616076" y="4689806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D41965-4B0E-490A-9093-469DA337886C}"/>
              </a:ext>
            </a:extLst>
          </p:cNvPr>
          <p:cNvSpPr txBox="1"/>
          <p:nvPr/>
        </p:nvSpPr>
        <p:spPr>
          <a:xfrm>
            <a:off x="10605224" y="4924685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67%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ound Same Side Corner Rectangle 8">
            <a:extLst>
              <a:ext uri="{FF2B5EF4-FFF2-40B4-BE49-F238E27FC236}">
                <a16:creationId xmlns:a16="http://schemas.microsoft.com/office/drawing/2014/main" id="{90F0BBD3-53CA-4BD7-B4D6-02E3BE47E209}"/>
              </a:ext>
            </a:extLst>
          </p:cNvPr>
          <p:cNvSpPr/>
          <p:nvPr/>
        </p:nvSpPr>
        <p:spPr>
          <a:xfrm flipH="1">
            <a:off x="11457626" y="4319169"/>
            <a:ext cx="547119" cy="144097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Round Same Side Corner Rectangle 20">
            <a:extLst>
              <a:ext uri="{FF2B5EF4-FFF2-40B4-BE49-F238E27FC236}">
                <a16:creationId xmlns:a16="http://schemas.microsoft.com/office/drawing/2014/main" id="{7522047A-A8FA-4FA8-8C2F-A53DBA2409E1}"/>
              </a:ext>
            </a:extLst>
          </p:cNvPr>
          <p:cNvSpPr/>
          <p:nvPr/>
        </p:nvSpPr>
        <p:spPr>
          <a:xfrm rot="10800000">
            <a:off x="11378600" y="2212722"/>
            <a:ext cx="694106" cy="148066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Round Same Side Corner Rectangle 20">
            <a:extLst>
              <a:ext uri="{FF2B5EF4-FFF2-40B4-BE49-F238E27FC236}">
                <a16:creationId xmlns:a16="http://schemas.microsoft.com/office/drawing/2014/main" id="{7522047A-A8FA-4FA8-8C2F-A53DBA2409E1}"/>
              </a:ext>
            </a:extLst>
          </p:cNvPr>
          <p:cNvSpPr/>
          <p:nvPr/>
        </p:nvSpPr>
        <p:spPr>
          <a:xfrm rot="10800000">
            <a:off x="2383447" y="2276308"/>
            <a:ext cx="694106" cy="148066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Round Same Side Corner Rectangle 8">
            <a:extLst>
              <a:ext uri="{FF2B5EF4-FFF2-40B4-BE49-F238E27FC236}">
                <a16:creationId xmlns:a16="http://schemas.microsoft.com/office/drawing/2014/main" id="{90F0BBD3-53CA-4BD7-B4D6-02E3BE47E209}"/>
              </a:ext>
            </a:extLst>
          </p:cNvPr>
          <p:cNvSpPr/>
          <p:nvPr/>
        </p:nvSpPr>
        <p:spPr>
          <a:xfrm flipH="1">
            <a:off x="8541204" y="5269389"/>
            <a:ext cx="547119" cy="144097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3108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7">
            <a:extLst>
              <a:ext uri="{FF2B5EF4-FFF2-40B4-BE49-F238E27FC236}">
                <a16:creationId xmlns:a16="http://schemas.microsoft.com/office/drawing/2014/main" id="{2FF1EBE0-185B-4A1E-9959-A92A39057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2927467"/>
              </p:ext>
            </p:extLst>
          </p:nvPr>
        </p:nvGraphicFramePr>
        <p:xfrm>
          <a:off x="1043346" y="1666184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F044F67-BD86-4D78-B142-5786F511EC1F}"/>
              </a:ext>
            </a:extLst>
          </p:cNvPr>
          <p:cNvSpPr txBox="1"/>
          <p:nvPr/>
        </p:nvSpPr>
        <p:spPr>
          <a:xfrm>
            <a:off x="3447008" y="1078558"/>
            <a:ext cx="4093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AUDIENCE COMPOSITION</a:t>
            </a:r>
          </a:p>
        </p:txBody>
      </p:sp>
      <p:graphicFrame>
        <p:nvGraphicFramePr>
          <p:cNvPr id="18" name="Chart 7">
            <a:extLst>
              <a:ext uri="{FF2B5EF4-FFF2-40B4-BE49-F238E27FC236}">
                <a16:creationId xmlns:a16="http://schemas.microsoft.com/office/drawing/2014/main" id="{67210B34-533D-43F6-91DA-037B420EF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4986993"/>
              </p:ext>
            </p:extLst>
          </p:nvPr>
        </p:nvGraphicFramePr>
        <p:xfrm>
          <a:off x="3275194" y="1668910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003E8869-CE6A-419E-A24A-63F354F2EC8F}"/>
              </a:ext>
            </a:extLst>
          </p:cNvPr>
          <p:cNvSpPr/>
          <p:nvPr/>
        </p:nvSpPr>
        <p:spPr>
          <a:xfrm>
            <a:off x="1418648" y="2039547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5CD0F6-D5C2-4E83-8015-79986F96C4AC}"/>
              </a:ext>
            </a:extLst>
          </p:cNvPr>
          <p:cNvSpPr txBox="1"/>
          <p:nvPr/>
        </p:nvSpPr>
        <p:spPr>
          <a:xfrm>
            <a:off x="1407796" y="227442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Bahnschrift SemiLight" panose="020B0502040204020203" pitchFamily="34" charset="0"/>
                <a:cs typeface="Arial" pitchFamily="34" charset="0"/>
              </a:rPr>
              <a:t>21%</a:t>
            </a:r>
            <a:endParaRPr lang="ko-KR" altLang="en-US" sz="2400" b="1" dirty="0">
              <a:solidFill>
                <a:schemeClr val="bg1"/>
              </a:solidFill>
              <a:latin typeface="Bahnschrift SemiLight" panose="020B0502040204020203" pitchFamily="34" charset="0"/>
              <a:cs typeface="Arial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7A75601-DAE0-4F9A-B3B3-723351729EDF}"/>
              </a:ext>
            </a:extLst>
          </p:cNvPr>
          <p:cNvSpPr/>
          <p:nvPr/>
        </p:nvSpPr>
        <p:spPr>
          <a:xfrm>
            <a:off x="3648318" y="2039547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D41965-4B0E-490A-9093-469DA337886C}"/>
              </a:ext>
            </a:extLst>
          </p:cNvPr>
          <p:cNvSpPr txBox="1"/>
          <p:nvPr/>
        </p:nvSpPr>
        <p:spPr>
          <a:xfrm>
            <a:off x="3637466" y="227442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Bahnschrift SemiLight" panose="020B0502040204020203" pitchFamily="34" charset="0"/>
                <a:cs typeface="Arial" pitchFamily="34" charset="0"/>
              </a:rPr>
              <a:t>26%</a:t>
            </a:r>
            <a:endParaRPr lang="ko-KR" altLang="en-US" sz="2400" b="1" dirty="0">
              <a:solidFill>
                <a:schemeClr val="bg1"/>
              </a:solidFill>
              <a:latin typeface="Bahnschrift SemiLight" panose="020B0502040204020203" pitchFamily="34" charset="0"/>
              <a:cs typeface="Arial" pitchFamily="34" charset="0"/>
            </a:endParaRP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660852" y="770382"/>
            <a:ext cx="3545182" cy="720185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0" dirty="0">
                <a:latin typeface="Dubai Medium" panose="020B0603030403030204" pitchFamily="34" charset="-78"/>
                <a:cs typeface="Dubai Medium" panose="020B0603030403030204" pitchFamily="34" charset="-78"/>
              </a:rPr>
              <a:t>Age</a:t>
            </a:r>
          </a:p>
        </p:txBody>
      </p:sp>
      <p:graphicFrame>
        <p:nvGraphicFramePr>
          <p:cNvPr id="15" name="Chart 7">
            <a:extLst>
              <a:ext uri="{FF2B5EF4-FFF2-40B4-BE49-F238E27FC236}">
                <a16:creationId xmlns:a16="http://schemas.microsoft.com/office/drawing/2014/main" id="{2FF1EBE0-185B-4A1E-9959-A92A390578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5872811"/>
              </p:ext>
            </p:extLst>
          </p:nvPr>
        </p:nvGraphicFramePr>
        <p:xfrm>
          <a:off x="5493616" y="1666184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7">
            <a:extLst>
              <a:ext uri="{FF2B5EF4-FFF2-40B4-BE49-F238E27FC236}">
                <a16:creationId xmlns:a16="http://schemas.microsoft.com/office/drawing/2014/main" id="{67210B34-533D-43F6-91DA-037B420EF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7523400"/>
              </p:ext>
            </p:extLst>
          </p:nvPr>
        </p:nvGraphicFramePr>
        <p:xfrm>
          <a:off x="7689952" y="1668910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003E8869-CE6A-419E-A24A-63F354F2EC8F}"/>
              </a:ext>
            </a:extLst>
          </p:cNvPr>
          <p:cNvSpPr/>
          <p:nvPr/>
        </p:nvSpPr>
        <p:spPr>
          <a:xfrm>
            <a:off x="5868918" y="2039547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5CD0F6-D5C2-4E83-8015-79986F96C4AC}"/>
              </a:ext>
            </a:extLst>
          </p:cNvPr>
          <p:cNvSpPr txBox="1"/>
          <p:nvPr/>
        </p:nvSpPr>
        <p:spPr>
          <a:xfrm>
            <a:off x="5858066" y="227442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Bahnschrift SemiLight" panose="020B0502040204020203" pitchFamily="34" charset="0"/>
                <a:cs typeface="Arial" pitchFamily="34" charset="0"/>
              </a:rPr>
              <a:t>18%</a:t>
            </a:r>
            <a:endParaRPr lang="ko-KR" altLang="en-US" sz="2400" b="1" dirty="0">
              <a:solidFill>
                <a:schemeClr val="bg1"/>
              </a:solidFill>
              <a:latin typeface="Bahnschrift SemiLight" panose="020B0502040204020203" pitchFamily="34" charset="0"/>
              <a:cs typeface="Arial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7A75601-DAE0-4F9A-B3B3-723351729EDF}"/>
              </a:ext>
            </a:extLst>
          </p:cNvPr>
          <p:cNvSpPr/>
          <p:nvPr/>
        </p:nvSpPr>
        <p:spPr>
          <a:xfrm>
            <a:off x="8063076" y="2039547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D41965-4B0E-490A-9093-469DA337886C}"/>
              </a:ext>
            </a:extLst>
          </p:cNvPr>
          <p:cNvSpPr txBox="1"/>
          <p:nvPr/>
        </p:nvSpPr>
        <p:spPr>
          <a:xfrm>
            <a:off x="8052224" y="227442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Bahnschrift SemiLight" panose="020B0502040204020203" pitchFamily="34" charset="0"/>
                <a:cs typeface="Arial" pitchFamily="34" charset="0"/>
              </a:rPr>
              <a:t>14%</a:t>
            </a:r>
            <a:endParaRPr lang="ko-KR" altLang="en-US" sz="2400" b="1" dirty="0">
              <a:solidFill>
                <a:schemeClr val="bg1"/>
              </a:solidFill>
              <a:latin typeface="Bahnschrift SemiLight" panose="020B0502040204020203" pitchFamily="34" charset="0"/>
              <a:cs typeface="Arial" pitchFamily="34" charset="0"/>
            </a:endParaRPr>
          </a:p>
        </p:txBody>
      </p:sp>
      <p:graphicFrame>
        <p:nvGraphicFramePr>
          <p:cNvPr id="31" name="Chart 7">
            <a:extLst>
              <a:ext uri="{FF2B5EF4-FFF2-40B4-BE49-F238E27FC236}">
                <a16:creationId xmlns:a16="http://schemas.microsoft.com/office/drawing/2014/main" id="{67210B34-533D-43F6-91DA-037B420EF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6901844"/>
              </p:ext>
            </p:extLst>
          </p:nvPr>
        </p:nvGraphicFramePr>
        <p:xfrm>
          <a:off x="9857584" y="1666184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2" name="Oval 31">
            <a:extLst>
              <a:ext uri="{FF2B5EF4-FFF2-40B4-BE49-F238E27FC236}">
                <a16:creationId xmlns:a16="http://schemas.microsoft.com/office/drawing/2014/main" id="{17A75601-DAE0-4F9A-B3B3-723351729EDF}"/>
              </a:ext>
            </a:extLst>
          </p:cNvPr>
          <p:cNvSpPr/>
          <p:nvPr/>
        </p:nvSpPr>
        <p:spPr>
          <a:xfrm>
            <a:off x="10230708" y="2036821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D41965-4B0E-490A-9093-469DA337886C}"/>
              </a:ext>
            </a:extLst>
          </p:cNvPr>
          <p:cNvSpPr txBox="1"/>
          <p:nvPr/>
        </p:nvSpPr>
        <p:spPr>
          <a:xfrm>
            <a:off x="10219856" y="2271700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Bahnschrift SemiLight" panose="020B0502040204020203" pitchFamily="34" charset="0"/>
                <a:cs typeface="Arial" pitchFamily="34" charset="0"/>
              </a:rPr>
              <a:t>21%</a:t>
            </a:r>
            <a:endParaRPr lang="ko-KR" altLang="en-US" sz="2400" b="1" dirty="0">
              <a:solidFill>
                <a:schemeClr val="bg1"/>
              </a:solidFill>
              <a:latin typeface="Bahnschrift SemiLight" panose="020B0502040204020203" pitchFamily="34" charset="0"/>
              <a:cs typeface="Arial" pitchFamily="34" charset="0"/>
            </a:endParaRPr>
          </a:p>
        </p:txBody>
      </p:sp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881700" y="3531835"/>
            <a:ext cx="1983939" cy="720185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0" dirty="0">
                <a:latin typeface="Bahnschrift SemiLight" panose="020B0502040204020203" pitchFamily="34" charset="0"/>
              </a:rPr>
              <a:t>15 – 24</a:t>
            </a:r>
          </a:p>
        </p:txBody>
      </p:sp>
      <p:sp>
        <p:nvSpPr>
          <p:cNvPr id="35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3127753" y="3531834"/>
            <a:ext cx="1983939" cy="720185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0" dirty="0">
                <a:latin typeface="Bahnschrift SemiLight" panose="020B0502040204020203" pitchFamily="34" charset="0"/>
              </a:rPr>
              <a:t>25 – 34</a:t>
            </a:r>
          </a:p>
        </p:txBody>
      </p:sp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5357531" y="3524437"/>
            <a:ext cx="1983939" cy="720185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0" dirty="0">
                <a:latin typeface="Bahnschrift SemiLight" panose="020B0502040204020203" pitchFamily="34" charset="0"/>
              </a:rPr>
              <a:t>35 – 44</a:t>
            </a:r>
          </a:p>
        </p:txBody>
      </p:sp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7560675" y="3525917"/>
            <a:ext cx="1983939" cy="720185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0" dirty="0">
                <a:latin typeface="Bahnschrift SemiLight" panose="020B0502040204020203" pitchFamily="34" charset="0"/>
              </a:rPr>
              <a:t>45 – 54</a:t>
            </a:r>
          </a:p>
        </p:txBody>
      </p:sp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9737184" y="3527394"/>
            <a:ext cx="1983939" cy="720185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0" dirty="0">
                <a:latin typeface="Bahnschrift SemiLight" panose="020B0502040204020203" pitchFamily="34" charset="0"/>
              </a:rPr>
              <a:t>55+</a:t>
            </a:r>
          </a:p>
        </p:txBody>
      </p:sp>
      <p:pic>
        <p:nvPicPr>
          <p:cNvPr id="50" name="Picture 2" descr="Gemius. Gemius audien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421" y="585314"/>
            <a:ext cx="1728000" cy="21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660852" y="497068"/>
            <a:ext cx="4449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BIROUL DE AUDIT AL TIRAJELOR SI INTERNETULUI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156375-F958-4F79-B109-59A23BCDFDBF}"/>
              </a:ext>
            </a:extLst>
          </p:cNvPr>
          <p:cNvSpPr txBox="1"/>
          <p:nvPr/>
        </p:nvSpPr>
        <p:spPr>
          <a:xfrm>
            <a:off x="3447008" y="3978256"/>
            <a:ext cx="4093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TIME COMPOSITION</a:t>
            </a:r>
          </a:p>
        </p:txBody>
      </p:sp>
      <p:graphicFrame>
        <p:nvGraphicFramePr>
          <p:cNvPr id="40" name="Chart 7">
            <a:extLst>
              <a:ext uri="{FF2B5EF4-FFF2-40B4-BE49-F238E27FC236}">
                <a16:creationId xmlns:a16="http://schemas.microsoft.com/office/drawing/2014/main" id="{301D594C-8D46-4CFC-AB22-33C0D82B1D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6461749"/>
              </p:ext>
            </p:extLst>
          </p:nvPr>
        </p:nvGraphicFramePr>
        <p:xfrm>
          <a:off x="1024296" y="4437959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1" name="Chart 7">
            <a:extLst>
              <a:ext uri="{FF2B5EF4-FFF2-40B4-BE49-F238E27FC236}">
                <a16:creationId xmlns:a16="http://schemas.microsoft.com/office/drawing/2014/main" id="{C4725643-32DF-4ABF-8838-90830E156E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8345542"/>
              </p:ext>
            </p:extLst>
          </p:nvPr>
        </p:nvGraphicFramePr>
        <p:xfrm>
          <a:off x="3256144" y="4440685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2" name="Oval 18">
            <a:extLst>
              <a:ext uri="{FF2B5EF4-FFF2-40B4-BE49-F238E27FC236}">
                <a16:creationId xmlns:a16="http://schemas.microsoft.com/office/drawing/2014/main" id="{C33B6047-D70F-48FE-B625-C5FFACB7AB65}"/>
              </a:ext>
            </a:extLst>
          </p:cNvPr>
          <p:cNvSpPr/>
          <p:nvPr/>
        </p:nvSpPr>
        <p:spPr>
          <a:xfrm>
            <a:off x="1399598" y="4811322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952F686-9BDA-40CC-A80B-8B7FD2FCD591}"/>
              </a:ext>
            </a:extLst>
          </p:cNvPr>
          <p:cNvSpPr txBox="1"/>
          <p:nvPr/>
        </p:nvSpPr>
        <p:spPr>
          <a:xfrm>
            <a:off x="1388746" y="504620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Bahnschrift SemiLight" panose="020B0502040204020203" pitchFamily="34" charset="0"/>
                <a:cs typeface="Arial" pitchFamily="34" charset="0"/>
              </a:rPr>
              <a:t>14%</a:t>
            </a:r>
            <a:endParaRPr lang="ko-KR" altLang="en-US" sz="2400" b="1" dirty="0">
              <a:solidFill>
                <a:schemeClr val="bg1"/>
              </a:solidFill>
              <a:latin typeface="Bahnschrift SemiLight" panose="020B0502040204020203" pitchFamily="34" charset="0"/>
              <a:cs typeface="Arial" pitchFamily="34" charset="0"/>
            </a:endParaRPr>
          </a:p>
        </p:txBody>
      </p:sp>
      <p:sp>
        <p:nvSpPr>
          <p:cNvPr id="44" name="Oval 20">
            <a:extLst>
              <a:ext uri="{FF2B5EF4-FFF2-40B4-BE49-F238E27FC236}">
                <a16:creationId xmlns:a16="http://schemas.microsoft.com/office/drawing/2014/main" id="{0CF03323-20B2-4DE6-85CF-39F55497476B}"/>
              </a:ext>
            </a:extLst>
          </p:cNvPr>
          <p:cNvSpPr/>
          <p:nvPr/>
        </p:nvSpPr>
        <p:spPr>
          <a:xfrm>
            <a:off x="3629268" y="4811322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6BE1F7B-BA8A-4B93-BC1E-1318394FF02E}"/>
              </a:ext>
            </a:extLst>
          </p:cNvPr>
          <p:cNvSpPr txBox="1"/>
          <p:nvPr/>
        </p:nvSpPr>
        <p:spPr>
          <a:xfrm>
            <a:off x="3618416" y="504620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Bahnschrift SemiLight" panose="020B0502040204020203" pitchFamily="34" charset="0"/>
                <a:cs typeface="Arial" pitchFamily="34" charset="0"/>
              </a:rPr>
              <a:t>21%</a:t>
            </a:r>
            <a:endParaRPr lang="ko-KR" altLang="en-US" sz="2400" b="1" dirty="0">
              <a:solidFill>
                <a:schemeClr val="bg1"/>
              </a:solidFill>
              <a:latin typeface="Bahnschrift SemiLight" panose="020B0502040204020203" pitchFamily="34" charset="0"/>
              <a:cs typeface="Arial" pitchFamily="34" charset="0"/>
            </a:endParaRPr>
          </a:p>
        </p:txBody>
      </p:sp>
      <p:graphicFrame>
        <p:nvGraphicFramePr>
          <p:cNvPr id="46" name="Chart 7">
            <a:extLst>
              <a:ext uri="{FF2B5EF4-FFF2-40B4-BE49-F238E27FC236}">
                <a16:creationId xmlns:a16="http://schemas.microsoft.com/office/drawing/2014/main" id="{F074E8AD-8FCF-44D5-AE2A-E0AD9DD7F3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3036350"/>
              </p:ext>
            </p:extLst>
          </p:nvPr>
        </p:nvGraphicFramePr>
        <p:xfrm>
          <a:off x="5474566" y="4437959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7" name="Chart 7">
            <a:extLst>
              <a:ext uri="{FF2B5EF4-FFF2-40B4-BE49-F238E27FC236}">
                <a16:creationId xmlns:a16="http://schemas.microsoft.com/office/drawing/2014/main" id="{17676D38-2AAF-4506-BE6B-0AFBDBA549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8506380"/>
              </p:ext>
            </p:extLst>
          </p:nvPr>
        </p:nvGraphicFramePr>
        <p:xfrm>
          <a:off x="7670902" y="4440685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48" name="Oval 26">
            <a:extLst>
              <a:ext uri="{FF2B5EF4-FFF2-40B4-BE49-F238E27FC236}">
                <a16:creationId xmlns:a16="http://schemas.microsoft.com/office/drawing/2014/main" id="{5E220B13-5386-4429-95D2-6544C69F4E3B}"/>
              </a:ext>
            </a:extLst>
          </p:cNvPr>
          <p:cNvSpPr/>
          <p:nvPr/>
        </p:nvSpPr>
        <p:spPr>
          <a:xfrm>
            <a:off x="5849868" y="4811322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1891C3D-2B55-45F5-B1FF-A06983EE0142}"/>
              </a:ext>
            </a:extLst>
          </p:cNvPr>
          <p:cNvSpPr txBox="1"/>
          <p:nvPr/>
        </p:nvSpPr>
        <p:spPr>
          <a:xfrm>
            <a:off x="5839016" y="504620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Bahnschrift SemiLight" panose="020B0502040204020203" pitchFamily="34" charset="0"/>
                <a:cs typeface="Arial" pitchFamily="34" charset="0"/>
              </a:rPr>
              <a:t>19%</a:t>
            </a:r>
            <a:endParaRPr lang="ko-KR" altLang="en-US" sz="2400" b="1" dirty="0">
              <a:solidFill>
                <a:schemeClr val="bg1"/>
              </a:solidFill>
              <a:latin typeface="Bahnschrift SemiLight" panose="020B0502040204020203" pitchFamily="34" charset="0"/>
              <a:cs typeface="Arial" pitchFamily="34" charset="0"/>
            </a:endParaRPr>
          </a:p>
        </p:txBody>
      </p:sp>
      <p:sp>
        <p:nvSpPr>
          <p:cNvPr id="52" name="Oval 28">
            <a:extLst>
              <a:ext uri="{FF2B5EF4-FFF2-40B4-BE49-F238E27FC236}">
                <a16:creationId xmlns:a16="http://schemas.microsoft.com/office/drawing/2014/main" id="{6E0B9508-2637-449A-A6A2-A6957700C16E}"/>
              </a:ext>
            </a:extLst>
          </p:cNvPr>
          <p:cNvSpPr/>
          <p:nvPr/>
        </p:nvSpPr>
        <p:spPr>
          <a:xfrm>
            <a:off x="8044026" y="4811322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616F3F9-7988-4B67-9C2F-8F2851876B11}"/>
              </a:ext>
            </a:extLst>
          </p:cNvPr>
          <p:cNvSpPr txBox="1"/>
          <p:nvPr/>
        </p:nvSpPr>
        <p:spPr>
          <a:xfrm>
            <a:off x="8033174" y="504620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Bahnschrift SemiLight" panose="020B0502040204020203" pitchFamily="34" charset="0"/>
                <a:cs typeface="Arial" pitchFamily="34" charset="0"/>
              </a:rPr>
              <a:t>15%</a:t>
            </a:r>
            <a:endParaRPr lang="ko-KR" altLang="en-US" sz="2400" b="1" dirty="0">
              <a:solidFill>
                <a:schemeClr val="bg1"/>
              </a:solidFill>
              <a:latin typeface="Bahnschrift SemiLight" panose="020B0502040204020203" pitchFamily="34" charset="0"/>
              <a:cs typeface="Arial" pitchFamily="34" charset="0"/>
            </a:endParaRPr>
          </a:p>
        </p:txBody>
      </p:sp>
      <p:graphicFrame>
        <p:nvGraphicFramePr>
          <p:cNvPr id="54" name="Chart 7">
            <a:extLst>
              <a:ext uri="{FF2B5EF4-FFF2-40B4-BE49-F238E27FC236}">
                <a16:creationId xmlns:a16="http://schemas.microsoft.com/office/drawing/2014/main" id="{8C33632D-50E1-4999-8668-7B7C29F727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3418847"/>
              </p:ext>
            </p:extLst>
          </p:nvPr>
        </p:nvGraphicFramePr>
        <p:xfrm>
          <a:off x="9838534" y="4437959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55" name="Oval 31">
            <a:extLst>
              <a:ext uri="{FF2B5EF4-FFF2-40B4-BE49-F238E27FC236}">
                <a16:creationId xmlns:a16="http://schemas.microsoft.com/office/drawing/2014/main" id="{6B8913DD-8476-4D03-BEFF-D3A3CEF339DA}"/>
              </a:ext>
            </a:extLst>
          </p:cNvPr>
          <p:cNvSpPr/>
          <p:nvPr/>
        </p:nvSpPr>
        <p:spPr>
          <a:xfrm>
            <a:off x="10211658" y="4808596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C6B0BD1-E389-4469-B6A1-ADFBF3EBA5C7}"/>
              </a:ext>
            </a:extLst>
          </p:cNvPr>
          <p:cNvSpPr txBox="1"/>
          <p:nvPr/>
        </p:nvSpPr>
        <p:spPr>
          <a:xfrm>
            <a:off x="10200806" y="5043475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Bahnschrift SemiLight" panose="020B0502040204020203" pitchFamily="34" charset="0"/>
                <a:cs typeface="Arial" pitchFamily="34" charset="0"/>
              </a:rPr>
              <a:t>32%</a:t>
            </a:r>
            <a:endParaRPr lang="ko-KR" altLang="en-US" sz="2400" b="1" dirty="0">
              <a:solidFill>
                <a:schemeClr val="bg1"/>
              </a:solidFill>
              <a:latin typeface="Bahnschrift SemiLight" panose="020B05020402040202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715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424161" y="6246811"/>
            <a:ext cx="1661160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>
                <a:latin typeface="+mj-lt"/>
              </a:rPr>
              <a:t>Q3 2022 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382234" y="3495384"/>
            <a:ext cx="771144" cy="311171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solidFill>
                  <a:schemeClr val="accent5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55+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379205" y="2396869"/>
            <a:ext cx="1055233" cy="311171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solidFill>
                  <a:srgbClr val="FFC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25 - 34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374694" y="2039612"/>
            <a:ext cx="1130766" cy="311171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solidFill>
                  <a:srgbClr val="92D05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15 - 24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373356" y="2769351"/>
            <a:ext cx="1061082" cy="311171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solidFill>
                  <a:schemeClr val="accent3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35 - 44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376314" y="3099585"/>
            <a:ext cx="1058123" cy="311171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solidFill>
                  <a:schemeClr val="accent4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45 - 54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9D542F9A-1B60-467C-87F8-5AE3B0D07535}"/>
              </a:ext>
            </a:extLst>
          </p:cNvPr>
          <p:cNvSpPr txBox="1">
            <a:spLocks/>
          </p:cNvSpPr>
          <p:nvPr/>
        </p:nvSpPr>
        <p:spPr>
          <a:xfrm>
            <a:off x="10242952" y="907882"/>
            <a:ext cx="1427079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AGE</a:t>
            </a:r>
            <a:r>
              <a:rPr lang="en-US" altLang="ko-KR" sz="1800" dirty="0">
                <a:solidFill>
                  <a:schemeClr val="tx1"/>
                </a:solidFill>
                <a:latin typeface="Bahnschrift SemiLight" panose="020B0502040204020203" pitchFamily="34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8811B7-6B73-4DA9-9D4A-28B8C7D202AE}"/>
              </a:ext>
            </a:extLst>
          </p:cNvPr>
          <p:cNvSpPr txBox="1"/>
          <p:nvPr/>
        </p:nvSpPr>
        <p:spPr>
          <a:xfrm>
            <a:off x="10227077" y="272101"/>
            <a:ext cx="198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Dubai Medium" panose="020B0603030403030204" pitchFamily="34" charset="-78"/>
                <a:cs typeface="Dubai Medium" panose="020B0603030403030204" pitchFamily="34" charset="-78"/>
              </a:rPr>
              <a:t>AUDIENCE COMPOSITION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47E587BC-0F29-4A93-BEE6-C0D0BB39B8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2769420"/>
              </p:ext>
            </p:extLst>
          </p:nvPr>
        </p:nvGraphicFramePr>
        <p:xfrm>
          <a:off x="0" y="0"/>
          <a:ext cx="102743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878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3C17EC16-1FEC-498E-AD7C-E119E4A24F45}"/>
              </a:ext>
            </a:extLst>
          </p:cNvPr>
          <p:cNvSpPr txBox="1">
            <a:spLocks/>
          </p:cNvSpPr>
          <p:nvPr/>
        </p:nvSpPr>
        <p:spPr>
          <a:xfrm>
            <a:off x="10424161" y="6246811"/>
            <a:ext cx="1661160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b="0" dirty="0">
                <a:latin typeface="+mj-lt"/>
              </a:rPr>
              <a:t>Q3 2022 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9D542F9A-1B60-467C-87F8-5AE3B0D07535}"/>
              </a:ext>
            </a:extLst>
          </p:cNvPr>
          <p:cNvSpPr txBox="1">
            <a:spLocks/>
          </p:cNvSpPr>
          <p:nvPr/>
        </p:nvSpPr>
        <p:spPr>
          <a:xfrm>
            <a:off x="10242952" y="907882"/>
            <a:ext cx="1427079" cy="490858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solidFill>
                  <a:schemeClr val="tx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AGE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8811B7-6B73-4DA9-9D4A-28B8C7D202AE}"/>
              </a:ext>
            </a:extLst>
          </p:cNvPr>
          <p:cNvSpPr txBox="1"/>
          <p:nvPr/>
        </p:nvSpPr>
        <p:spPr>
          <a:xfrm>
            <a:off x="10227077" y="272101"/>
            <a:ext cx="198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Dubai Medium" panose="020B0603030403030204" pitchFamily="34" charset="-78"/>
                <a:cs typeface="Dubai Medium" panose="020B0603030403030204" pitchFamily="34" charset="-78"/>
              </a:rPr>
              <a:t>TIME</a:t>
            </a:r>
          </a:p>
          <a:p>
            <a:pPr algn="just"/>
            <a:r>
              <a:rPr lang="en-US" dirty="0">
                <a:latin typeface="Dubai Medium" panose="020B0603030403030204" pitchFamily="34" charset="-78"/>
                <a:cs typeface="Dubai Medium" panose="020B0603030403030204" pitchFamily="34" charset="-78"/>
              </a:rPr>
              <a:t>COMPOSITION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4B0C5C46-1259-460F-8A23-533AB24F5EB4}"/>
              </a:ext>
            </a:extLst>
          </p:cNvPr>
          <p:cNvSpPr txBox="1">
            <a:spLocks/>
          </p:cNvSpPr>
          <p:nvPr/>
        </p:nvSpPr>
        <p:spPr>
          <a:xfrm>
            <a:off x="10382234" y="3495384"/>
            <a:ext cx="771144" cy="311171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solidFill>
                  <a:schemeClr val="accent5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55+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9C86E70-5D0A-4C0F-83DE-41C8AEC1BBC7}"/>
              </a:ext>
            </a:extLst>
          </p:cNvPr>
          <p:cNvSpPr txBox="1">
            <a:spLocks/>
          </p:cNvSpPr>
          <p:nvPr/>
        </p:nvSpPr>
        <p:spPr>
          <a:xfrm>
            <a:off x="10379205" y="2396869"/>
            <a:ext cx="1055233" cy="311171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solidFill>
                  <a:srgbClr val="FFC00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25 - 34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DD491771-A839-4D06-BC97-AFC30875152F}"/>
              </a:ext>
            </a:extLst>
          </p:cNvPr>
          <p:cNvSpPr txBox="1">
            <a:spLocks/>
          </p:cNvSpPr>
          <p:nvPr/>
        </p:nvSpPr>
        <p:spPr>
          <a:xfrm>
            <a:off x="10374694" y="2039612"/>
            <a:ext cx="1130766" cy="311171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solidFill>
                  <a:srgbClr val="92D050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15 - 24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490D4563-951F-4A11-8D4F-83F96F0CF717}"/>
              </a:ext>
            </a:extLst>
          </p:cNvPr>
          <p:cNvSpPr txBox="1">
            <a:spLocks/>
          </p:cNvSpPr>
          <p:nvPr/>
        </p:nvSpPr>
        <p:spPr>
          <a:xfrm>
            <a:off x="10373356" y="2769351"/>
            <a:ext cx="1061082" cy="311171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solidFill>
                  <a:schemeClr val="accent3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35 - 44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88D5250F-0509-4F75-B17F-985AF1FBB107}"/>
              </a:ext>
            </a:extLst>
          </p:cNvPr>
          <p:cNvSpPr txBox="1">
            <a:spLocks/>
          </p:cNvSpPr>
          <p:nvPr/>
        </p:nvSpPr>
        <p:spPr>
          <a:xfrm>
            <a:off x="10376314" y="3099585"/>
            <a:ext cx="1058123" cy="311171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solidFill>
                  <a:schemeClr val="accent4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45 - 54</a:t>
            </a: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F6334FE6-8F70-44DC-BA68-3758AD2180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6278465"/>
              </p:ext>
            </p:extLst>
          </p:nvPr>
        </p:nvGraphicFramePr>
        <p:xfrm>
          <a:off x="0" y="0"/>
          <a:ext cx="102743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920573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OCIAL MEDI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7384</TotalTime>
  <Words>500</Words>
  <Application>Microsoft Office PowerPoint</Application>
  <PresentationFormat>Широкоэкранный</PresentationFormat>
  <Paragraphs>269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Bahnschrift SemiLight</vt:lpstr>
      <vt:lpstr>Calibri</vt:lpstr>
      <vt:lpstr>Dubai Medium</vt:lpstr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notebook</cp:lastModifiedBy>
  <cp:revision>491</cp:revision>
  <dcterms:created xsi:type="dcterms:W3CDTF">2018-04-24T17:14:44Z</dcterms:created>
  <dcterms:modified xsi:type="dcterms:W3CDTF">2026-02-08T16:29:45Z</dcterms:modified>
</cp:coreProperties>
</file>