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79" r:id="rId5"/>
    <p:sldId id="301" r:id="rId6"/>
    <p:sldId id="302" r:id="rId7"/>
    <p:sldId id="296" r:id="rId8"/>
    <p:sldId id="303" r:id="rId9"/>
    <p:sldId id="297" r:id="rId10"/>
    <p:sldId id="304" r:id="rId11"/>
    <p:sldId id="281" r:id="rId12"/>
    <p:sldId id="306" r:id="rId13"/>
    <p:sldId id="282" r:id="rId14"/>
    <p:sldId id="307" r:id="rId15"/>
    <p:sldId id="284" r:id="rId16"/>
    <p:sldId id="285" r:id="rId17"/>
    <p:sldId id="286" r:id="rId18"/>
    <p:sldId id="287" r:id="rId19"/>
    <p:sldId id="308" r:id="rId20"/>
    <p:sldId id="309" r:id="rId21"/>
    <p:sldId id="310" r:id="rId22"/>
    <p:sldId id="311" r:id="rId23"/>
    <p:sldId id="298" r:id="rId24"/>
    <p:sldId id="312" r:id="rId25"/>
    <p:sldId id="289" r:id="rId26"/>
    <p:sldId id="313" r:id="rId27"/>
    <p:sldId id="293" r:id="rId28"/>
    <p:sldId id="314" r:id="rId29"/>
    <p:sldId id="294" r:id="rId30"/>
    <p:sldId id="315" r:id="rId31"/>
  </p:sldIdLst>
  <p:sldSz cx="10329863" cy="7258050"/>
  <p:notesSz cx="7102475" cy="10234613"/>
  <p:defaultTextStyle>
    <a:defPPr>
      <a:defRPr lang="ru-RU"/>
    </a:defPPr>
    <a:lvl1pPr marL="0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509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017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7526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0034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2543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5051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7560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0068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6">
          <p15:clr>
            <a:srgbClr val="A4A3A4"/>
          </p15:clr>
        </p15:guide>
        <p15:guide id="2" pos="3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104"/>
    <a:srgbClr val="376092"/>
    <a:srgbClr val="5FB7E5"/>
    <a:srgbClr val="01567B"/>
    <a:srgbClr val="FF582C"/>
    <a:srgbClr val="52687D"/>
    <a:srgbClr val="FF2602"/>
    <a:srgbClr val="DC5356"/>
    <a:srgbClr val="19C3FF"/>
    <a:srgbClr val="54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7" d="100"/>
          <a:sy n="77" d="100"/>
        </p:scale>
        <p:origin x="614" y="67"/>
      </p:cViewPr>
      <p:guideLst>
        <p:guide orient="horz" pos="2286"/>
        <p:guide pos="3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gA_2017_12_Mol_180219221907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Local\Temp\gA_2017_12_Mol_18021922190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gA_2017_12_Mol_18021922190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gA_2017_12_Mol_180219221907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WORK%20BATI\SMTAI\Prezentari%20Stas\Calcul%20Income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WORK%20BATI\SMTAI\Prezentari%20Stas\Calcul%20Incom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2687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582C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99B04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4559871442956262"/>
                  <c:y val="-3.52121071978538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'12_2017'!$F$24:$F$26</c:f>
              <c:numCache>
                <c:formatCode>General</c:formatCode>
                <c:ptCount val="3"/>
                <c:pt idx="0">
                  <c:v>47</c:v>
                </c:pt>
                <c:pt idx="1">
                  <c:v>33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413817008"/>
        <c:axId val="-1413811568"/>
      </c:barChart>
      <c:catAx>
        <c:axId val="-1413817008"/>
        <c:scaling>
          <c:orientation val="minMax"/>
        </c:scaling>
        <c:delete val="1"/>
        <c:axPos val="l"/>
        <c:majorTickMark val="none"/>
        <c:minorTickMark val="none"/>
        <c:tickLblPos val="none"/>
        <c:crossAx val="-1413811568"/>
        <c:crosses val="autoZero"/>
        <c:auto val="1"/>
        <c:lblAlgn val="ctr"/>
        <c:lblOffset val="100"/>
        <c:noMultiLvlLbl val="0"/>
      </c:catAx>
      <c:valAx>
        <c:axId val="-141381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141381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61997877121793E-2"/>
          <c:y val="3.0428769017980636E-2"/>
          <c:w val="0.92653800212287818"/>
          <c:h val="0.939142461964038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Foaie1!$A$2:$A$4</c:f>
              <c:strCache>
                <c:ptCount val="3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</c:strCache>
            </c:strRef>
          </c:cat>
          <c:val>
            <c:numRef>
              <c:f>Foaie1!$B$2:$B$4</c:f>
              <c:numCache>
                <c:formatCode>General</c:formatCode>
                <c:ptCount val="3"/>
                <c:pt idx="0">
                  <c:v>34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11313440"/>
        <c:axId val="-1311317792"/>
      </c:barChart>
      <c:catAx>
        <c:axId val="-131131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11317792"/>
        <c:crosses val="autoZero"/>
        <c:auto val="1"/>
        <c:lblAlgn val="ctr"/>
        <c:lblOffset val="100"/>
        <c:noMultiLvlLbl val="0"/>
      </c:catAx>
      <c:valAx>
        <c:axId val="-1311317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11313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61997877121793E-2"/>
          <c:y val="3.0428769017980636E-2"/>
          <c:w val="0.92653800212287818"/>
          <c:h val="0.939142461964038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Foaie1!$A$2:$A$4</c:f>
              <c:strCache>
                <c:ptCount val="3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</c:strCache>
            </c:strRef>
          </c:cat>
          <c:val>
            <c:numRef>
              <c:f>Foaie1!$B$2:$B$4</c:f>
              <c:numCache>
                <c:formatCode>General</c:formatCode>
                <c:ptCount val="3"/>
                <c:pt idx="0">
                  <c:v>32</c:v>
                </c:pt>
                <c:pt idx="1">
                  <c:v>35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11312896"/>
        <c:axId val="-1311308544"/>
      </c:barChart>
      <c:catAx>
        <c:axId val="-1311312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11308544"/>
        <c:crosses val="autoZero"/>
        <c:auto val="1"/>
        <c:lblAlgn val="ctr"/>
        <c:lblOffset val="100"/>
        <c:noMultiLvlLbl val="0"/>
      </c:catAx>
      <c:valAx>
        <c:axId val="-1311308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11312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student/scooler</c:v>
                </c:pt>
                <c:pt idx="1">
                  <c:v>specialist/chief Specialist</c:v>
                </c:pt>
                <c:pt idx="2">
                  <c:v>other</c:v>
                </c:pt>
                <c:pt idx="3">
                  <c:v>pensioner</c:v>
                </c:pt>
                <c:pt idx="4">
                  <c:v>small business owner / freelancer</c:v>
                </c:pt>
                <c:pt idx="5">
                  <c:v>engineer / technical worker</c:v>
                </c:pt>
                <c:pt idx="6">
                  <c:v>specialist in governmental or subsidized institution</c:v>
                </c:pt>
                <c:pt idx="7">
                  <c:v>top manager/director/owner</c:v>
                </c:pt>
                <c:pt idx="8">
                  <c:v>housewife</c:v>
                </c:pt>
                <c:pt idx="9">
                  <c:v>office employee/assistant/trainee</c:v>
                </c:pt>
                <c:pt idx="10">
                  <c:v>unemployed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0.19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0.09</c:v>
                </c:pt>
                <c:pt idx="4">
                  <c:v>0.09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0.06</c:v>
                </c:pt>
                <c:pt idx="9">
                  <c:v>0.06</c:v>
                </c:pt>
                <c:pt idx="10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11307456"/>
        <c:axId val="-1311309632"/>
      </c:barChart>
      <c:catAx>
        <c:axId val="-1311307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311309632"/>
        <c:crosses val="autoZero"/>
        <c:auto val="1"/>
        <c:lblAlgn val="ctr"/>
        <c:lblOffset val="100"/>
        <c:noMultiLvlLbl val="0"/>
      </c:catAx>
      <c:valAx>
        <c:axId val="-13113096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-131130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student/scooler</c:v>
                </c:pt>
                <c:pt idx="1">
                  <c:v>specialist/chief Specialist</c:v>
                </c:pt>
                <c:pt idx="2">
                  <c:v>other</c:v>
                </c:pt>
                <c:pt idx="3">
                  <c:v>engineer / technical worker</c:v>
                </c:pt>
                <c:pt idx="4">
                  <c:v>small business owner / freelancer</c:v>
                </c:pt>
                <c:pt idx="5">
                  <c:v>top manager/director/owner</c:v>
                </c:pt>
                <c:pt idx="6">
                  <c:v>pensioner</c:v>
                </c:pt>
                <c:pt idx="7">
                  <c:v>specialist in governmental or subsidized institution</c:v>
                </c:pt>
                <c:pt idx="8">
                  <c:v>office employee/assistant/trainee</c:v>
                </c:pt>
                <c:pt idx="9">
                  <c:v>housewife</c:v>
                </c:pt>
                <c:pt idx="10">
                  <c:v>unemployed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0.21</c:v>
                </c:pt>
                <c:pt idx="1">
                  <c:v>0.14000000000000001</c:v>
                </c:pt>
                <c:pt idx="2">
                  <c:v>0.12</c:v>
                </c:pt>
                <c:pt idx="3">
                  <c:v>0.09</c:v>
                </c:pt>
                <c:pt idx="4">
                  <c:v>0.08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0.06</c:v>
                </c:pt>
                <c:pt idx="8">
                  <c:v>0.06</c:v>
                </c:pt>
                <c:pt idx="9">
                  <c:v>0.05</c:v>
                </c:pt>
                <c:pt idx="10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11315072"/>
        <c:axId val="-1311316160"/>
      </c:barChart>
      <c:catAx>
        <c:axId val="-1311315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311316160"/>
        <c:crosses val="autoZero"/>
        <c:auto val="1"/>
        <c:lblAlgn val="ctr"/>
        <c:lblOffset val="100"/>
        <c:noMultiLvlLbl val="0"/>
      </c:catAx>
      <c:valAx>
        <c:axId val="-13113161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-131131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76092"/>
                    </a:solidFill>
                    <a:latin typeface="Netto OT Bold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Mun Balti</c:v>
                </c:pt>
                <c:pt idx="1">
                  <c:v>Soroca</c:v>
                </c:pt>
                <c:pt idx="2">
                  <c:v>Falesti</c:v>
                </c:pt>
                <c:pt idx="3">
                  <c:v>Brinceni</c:v>
                </c:pt>
                <c:pt idx="4">
                  <c:v>Drochia</c:v>
                </c:pt>
                <c:pt idx="5">
                  <c:v>Floresti</c:v>
                </c:pt>
                <c:pt idx="6">
                  <c:v>Singerei</c:v>
                </c:pt>
                <c:pt idx="7">
                  <c:v>Riscani</c:v>
                </c:pt>
                <c:pt idx="8">
                  <c:v>Edinet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89</c:v>
                </c:pt>
                <c:pt idx="1">
                  <c:v>39</c:v>
                </c:pt>
                <c:pt idx="2">
                  <c:v>30</c:v>
                </c:pt>
                <c:pt idx="3">
                  <c:v>21</c:v>
                </c:pt>
                <c:pt idx="4">
                  <c:v>19</c:v>
                </c:pt>
                <c:pt idx="5">
                  <c:v>16</c:v>
                </c:pt>
                <c:pt idx="6">
                  <c:v>16</c:v>
                </c:pt>
                <c:pt idx="7">
                  <c:v>9</c:v>
                </c:pt>
                <c:pt idx="8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09669440"/>
        <c:axId val="-1309668896"/>
      </c:barChart>
      <c:catAx>
        <c:axId val="-130966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Netto OT Bold"/>
              </a:defRPr>
            </a:pPr>
            <a:endParaRPr lang="en-US"/>
          </a:p>
        </c:txPr>
        <c:crossAx val="-1309668896"/>
        <c:crosses val="autoZero"/>
        <c:auto val="1"/>
        <c:lblAlgn val="ctr"/>
        <c:lblOffset val="100"/>
        <c:noMultiLvlLbl val="0"/>
      </c:catAx>
      <c:valAx>
        <c:axId val="-130966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30966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76092"/>
                    </a:solidFill>
                    <a:latin typeface="Netto OT Bold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Mun. Chisinau</c:v>
                </c:pt>
                <c:pt idx="1">
                  <c:v>Anenii Noi</c:v>
                </c:pt>
                <c:pt idx="2">
                  <c:v>Orhei</c:v>
                </c:pt>
                <c:pt idx="3">
                  <c:v>Ungheni</c:v>
                </c:pt>
                <c:pt idx="4">
                  <c:v>Ialoveni</c:v>
                </c:pt>
                <c:pt idx="5">
                  <c:v>Straseni</c:v>
                </c:pt>
                <c:pt idx="6">
                  <c:v>Calarasi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327</c:v>
                </c:pt>
                <c:pt idx="1">
                  <c:v>48</c:v>
                </c:pt>
                <c:pt idx="2">
                  <c:v>38</c:v>
                </c:pt>
                <c:pt idx="3">
                  <c:v>38</c:v>
                </c:pt>
                <c:pt idx="4">
                  <c:v>36</c:v>
                </c:pt>
                <c:pt idx="5">
                  <c:v>29</c:v>
                </c:pt>
                <c:pt idx="6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09665088"/>
        <c:axId val="-1309664000"/>
      </c:barChart>
      <c:catAx>
        <c:axId val="-1309665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Netto OT Bold"/>
              </a:defRPr>
            </a:pPr>
            <a:endParaRPr lang="en-US"/>
          </a:p>
        </c:txPr>
        <c:crossAx val="-1309664000"/>
        <c:crosses val="autoZero"/>
        <c:auto val="1"/>
        <c:lblAlgn val="ctr"/>
        <c:lblOffset val="100"/>
        <c:noMultiLvlLbl val="0"/>
      </c:catAx>
      <c:valAx>
        <c:axId val="-1309664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30966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76092"/>
                    </a:solidFill>
                    <a:latin typeface="Netto OT Bold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UTA Gagauzia</c:v>
                </c:pt>
                <c:pt idx="1">
                  <c:v>Cahul</c:v>
                </c:pt>
                <c:pt idx="2">
                  <c:v>Causeni</c:v>
                </c:pt>
                <c:pt idx="3">
                  <c:v>Stefan Voda</c:v>
                </c:pt>
                <c:pt idx="4">
                  <c:v>Taraclia</c:v>
                </c:pt>
                <c:pt idx="5">
                  <c:v>Leova</c:v>
                </c:pt>
                <c:pt idx="6">
                  <c:v>Cantemir</c:v>
                </c:pt>
                <c:pt idx="7">
                  <c:v>Cimislia</c:v>
                </c:pt>
                <c:pt idx="8">
                  <c:v>Basarabeasca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</c:v>
                </c:pt>
                <c:pt idx="1">
                  <c:v>28</c:v>
                </c:pt>
                <c:pt idx="2">
                  <c:v>27</c:v>
                </c:pt>
                <c:pt idx="3">
                  <c:v>20</c:v>
                </c:pt>
                <c:pt idx="4">
                  <c:v>20</c:v>
                </c:pt>
                <c:pt idx="5">
                  <c:v>19</c:v>
                </c:pt>
                <c:pt idx="6">
                  <c:v>15</c:v>
                </c:pt>
                <c:pt idx="7">
                  <c:v>11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09668352"/>
        <c:axId val="-1309661824"/>
      </c:barChart>
      <c:catAx>
        <c:axId val="-1309668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Netto OT Bold"/>
              </a:defRPr>
            </a:pPr>
            <a:endParaRPr lang="en-US"/>
          </a:p>
        </c:txPr>
        <c:crossAx val="-1309661824"/>
        <c:crosses val="autoZero"/>
        <c:auto val="1"/>
        <c:lblAlgn val="ctr"/>
        <c:lblOffset val="100"/>
        <c:noMultiLvlLbl val="0"/>
      </c:catAx>
      <c:valAx>
        <c:axId val="-130966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30966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76092"/>
                    </a:solidFill>
                    <a:latin typeface="Netto OT Bold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Balti</c:v>
                </c:pt>
                <c:pt idx="1">
                  <c:v>Soroca</c:v>
                </c:pt>
                <c:pt idx="2">
                  <c:v>Falesti</c:v>
                </c:pt>
                <c:pt idx="3">
                  <c:v>Brinceni</c:v>
                </c:pt>
                <c:pt idx="4">
                  <c:v>Floresti</c:v>
                </c:pt>
                <c:pt idx="5">
                  <c:v>Drochia</c:v>
                </c:pt>
                <c:pt idx="6">
                  <c:v>Singerei</c:v>
                </c:pt>
                <c:pt idx="7">
                  <c:v>Riscani</c:v>
                </c:pt>
                <c:pt idx="8">
                  <c:v>Edinet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66</c:v>
                </c:pt>
                <c:pt idx="1">
                  <c:v>32</c:v>
                </c:pt>
                <c:pt idx="2">
                  <c:v>22</c:v>
                </c:pt>
                <c:pt idx="3">
                  <c:v>16</c:v>
                </c:pt>
                <c:pt idx="4">
                  <c:v>14</c:v>
                </c:pt>
                <c:pt idx="5">
                  <c:v>11</c:v>
                </c:pt>
                <c:pt idx="6">
                  <c:v>10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09673792"/>
        <c:axId val="-1309666720"/>
      </c:barChart>
      <c:catAx>
        <c:axId val="-1309673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Netto OT Bold"/>
              </a:defRPr>
            </a:pPr>
            <a:endParaRPr lang="en-US"/>
          </a:p>
        </c:txPr>
        <c:crossAx val="-1309666720"/>
        <c:crosses val="autoZero"/>
        <c:auto val="1"/>
        <c:lblAlgn val="ctr"/>
        <c:lblOffset val="100"/>
        <c:noMultiLvlLbl val="0"/>
      </c:catAx>
      <c:valAx>
        <c:axId val="-1309666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30967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76092"/>
                    </a:solidFill>
                    <a:latin typeface="Netto OT Bold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Mun. Chisinau</c:v>
                </c:pt>
                <c:pt idx="1">
                  <c:v>Anenii Noi</c:v>
                </c:pt>
                <c:pt idx="2">
                  <c:v>Orhei</c:v>
                </c:pt>
                <c:pt idx="3">
                  <c:v>Ialoveni</c:v>
                </c:pt>
                <c:pt idx="4">
                  <c:v>Ungheni</c:v>
                </c:pt>
                <c:pt idx="5">
                  <c:v>Straseni</c:v>
                </c:pt>
                <c:pt idx="6">
                  <c:v>Calarasi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239</c:v>
                </c:pt>
                <c:pt idx="1">
                  <c:v>35</c:v>
                </c:pt>
                <c:pt idx="2">
                  <c:v>30</c:v>
                </c:pt>
                <c:pt idx="3">
                  <c:v>30</c:v>
                </c:pt>
                <c:pt idx="4">
                  <c:v>24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09667808"/>
        <c:axId val="-1309670528"/>
      </c:barChart>
      <c:catAx>
        <c:axId val="-1309667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Netto OT Bold"/>
              </a:defRPr>
            </a:pPr>
            <a:endParaRPr lang="en-US"/>
          </a:p>
        </c:txPr>
        <c:crossAx val="-1309670528"/>
        <c:crosses val="autoZero"/>
        <c:auto val="1"/>
        <c:lblAlgn val="ctr"/>
        <c:lblOffset val="100"/>
        <c:noMultiLvlLbl val="0"/>
      </c:catAx>
      <c:valAx>
        <c:axId val="-1309670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30966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76092"/>
                    </a:solidFill>
                    <a:latin typeface="Netto OT Bold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UTA Gagauzia</c:v>
                </c:pt>
                <c:pt idx="1">
                  <c:v>Cahul</c:v>
                </c:pt>
                <c:pt idx="2">
                  <c:v>Causeni</c:v>
                </c:pt>
                <c:pt idx="3">
                  <c:v>Stefan Voda</c:v>
                </c:pt>
                <c:pt idx="4">
                  <c:v>Leova</c:v>
                </c:pt>
                <c:pt idx="5">
                  <c:v>Taraclia</c:v>
                </c:pt>
                <c:pt idx="6">
                  <c:v>Cantemir</c:v>
                </c:pt>
                <c:pt idx="7">
                  <c:v>Cimislia</c:v>
                </c:pt>
                <c:pt idx="8">
                  <c:v>Basarabeasca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25</c:v>
                </c:pt>
                <c:pt idx="1">
                  <c:v>20</c:v>
                </c:pt>
                <c:pt idx="2">
                  <c:v>19</c:v>
                </c:pt>
                <c:pt idx="3">
                  <c:v>16</c:v>
                </c:pt>
                <c:pt idx="4">
                  <c:v>16</c:v>
                </c:pt>
                <c:pt idx="5">
                  <c:v>15</c:v>
                </c:pt>
                <c:pt idx="6">
                  <c:v>11</c:v>
                </c:pt>
                <c:pt idx="7">
                  <c:v>7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09666176"/>
        <c:axId val="-1309661280"/>
      </c:barChart>
      <c:catAx>
        <c:axId val="-1309666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Netto OT Bold"/>
              </a:defRPr>
            </a:pPr>
            <a:endParaRPr lang="en-US"/>
          </a:p>
        </c:txPr>
        <c:crossAx val="-1309661280"/>
        <c:crosses val="autoZero"/>
        <c:auto val="1"/>
        <c:lblAlgn val="ctr"/>
        <c:lblOffset val="100"/>
        <c:noMultiLvlLbl val="0"/>
      </c:catAx>
      <c:valAx>
        <c:axId val="-1309661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30966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2687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582C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99B04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6000" tIns="19050" rIns="720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'12_2017'!$E$24:$E$26</c:f>
              <c:numCache>
                <c:formatCode>0%</c:formatCode>
                <c:ptCount val="3"/>
                <c:pt idx="0">
                  <c:v>0.35000000000000026</c:v>
                </c:pt>
                <c:pt idx="1">
                  <c:v>0.38000000000000034</c:v>
                </c:pt>
                <c:pt idx="2">
                  <c:v>0.27180000000000026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47"/>
        <c:axId val="-1413819184"/>
        <c:axId val="-1413815376"/>
      </c:barChart>
      <c:catAx>
        <c:axId val="-1413819184"/>
        <c:scaling>
          <c:orientation val="minMax"/>
        </c:scaling>
        <c:delete val="1"/>
        <c:axPos val="l"/>
        <c:majorTickMark val="none"/>
        <c:minorTickMark val="none"/>
        <c:tickLblPos val="none"/>
        <c:crossAx val="-1413815376"/>
        <c:crosses val="autoZero"/>
        <c:auto val="1"/>
        <c:lblAlgn val="ctr"/>
        <c:lblOffset val="100"/>
        <c:noMultiLvlLbl val="0"/>
      </c:catAx>
      <c:valAx>
        <c:axId val="-14138153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141381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clothing and accessories</c:v>
                </c:pt>
                <c:pt idx="1">
                  <c:v>utilities</c:v>
                </c:pt>
                <c:pt idx="2">
                  <c:v>cosmetics and beauty care products</c:v>
                </c:pt>
                <c:pt idx="3">
                  <c:v>smartphone, tablets and gadgets</c:v>
                </c:pt>
                <c:pt idx="4">
                  <c:v>books, movies, music</c:v>
                </c:pt>
                <c:pt idx="5">
                  <c:v>tourism services, reservations</c:v>
                </c:pt>
                <c:pt idx="6">
                  <c:v>computer software, applications (for tablet, mobile)</c:v>
                </c:pt>
                <c:pt idx="7">
                  <c:v>movie tickets, theatre tickets</c:v>
                </c:pt>
                <c:pt idx="8">
                  <c:v>appliances (TV, washing machine and so on)</c:v>
                </c:pt>
                <c:pt idx="9">
                  <c:v>hardware and PC</c:v>
                </c:pt>
                <c:pt idx="10">
                  <c:v>furniture and decorations</c:v>
                </c:pt>
                <c:pt idx="11">
                  <c:v>toys</c:v>
                </c:pt>
                <c:pt idx="12">
                  <c:v>sports items</c:v>
                </c:pt>
                <c:pt idx="13">
                  <c:v>food</c:v>
                </c:pt>
                <c:pt idx="14">
                  <c:v>video games</c:v>
                </c:pt>
                <c:pt idx="15">
                  <c:v>auto vehicles and accessories</c:v>
                </c:pt>
                <c:pt idx="16">
                  <c:v>insurances</c:v>
                </c:pt>
              </c:strCache>
            </c:strRef>
          </c:cat>
          <c:val>
            <c:numRef>
              <c:f>Sheet1!$B$2:$B$18</c:f>
              <c:numCache>
                <c:formatCode>#,##0</c:formatCode>
                <c:ptCount val="17"/>
                <c:pt idx="0">
                  <c:v>271</c:v>
                </c:pt>
                <c:pt idx="1">
                  <c:v>183</c:v>
                </c:pt>
                <c:pt idx="2">
                  <c:v>177</c:v>
                </c:pt>
                <c:pt idx="3">
                  <c:v>129</c:v>
                </c:pt>
                <c:pt idx="4">
                  <c:v>127</c:v>
                </c:pt>
                <c:pt idx="5">
                  <c:v>118</c:v>
                </c:pt>
                <c:pt idx="6">
                  <c:v>100</c:v>
                </c:pt>
                <c:pt idx="7">
                  <c:v>94</c:v>
                </c:pt>
                <c:pt idx="8">
                  <c:v>92</c:v>
                </c:pt>
                <c:pt idx="9">
                  <c:v>90</c:v>
                </c:pt>
                <c:pt idx="10">
                  <c:v>69</c:v>
                </c:pt>
                <c:pt idx="11">
                  <c:v>66</c:v>
                </c:pt>
                <c:pt idx="12">
                  <c:v>64</c:v>
                </c:pt>
                <c:pt idx="13">
                  <c:v>62</c:v>
                </c:pt>
                <c:pt idx="14">
                  <c:v>58</c:v>
                </c:pt>
                <c:pt idx="15">
                  <c:v>34</c:v>
                </c:pt>
                <c:pt idx="16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09675424"/>
        <c:axId val="-1309674880"/>
      </c:barChart>
      <c:catAx>
        <c:axId val="-1309675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309674880"/>
        <c:crosses val="autoZero"/>
        <c:auto val="1"/>
        <c:lblAlgn val="ctr"/>
        <c:lblOffset val="100"/>
        <c:noMultiLvlLbl val="0"/>
      </c:catAx>
      <c:valAx>
        <c:axId val="-130967488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-1309675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clothing and accessories</c:v>
                </c:pt>
                <c:pt idx="1">
                  <c:v>cosmetics and beauty care products</c:v>
                </c:pt>
                <c:pt idx="2">
                  <c:v>utilities</c:v>
                </c:pt>
                <c:pt idx="3">
                  <c:v>smartphone, tablets and gadgets</c:v>
                </c:pt>
                <c:pt idx="4">
                  <c:v>books, movies, music</c:v>
                </c:pt>
                <c:pt idx="5">
                  <c:v>tourism services, reservations</c:v>
                </c:pt>
                <c:pt idx="6">
                  <c:v>computer software, applications (for tablet, mobile)</c:v>
                </c:pt>
                <c:pt idx="7">
                  <c:v>movie tickets, theatre tickets</c:v>
                </c:pt>
                <c:pt idx="8">
                  <c:v>hardware and PC</c:v>
                </c:pt>
                <c:pt idx="9">
                  <c:v>appliances (TV, washing machine and so on)</c:v>
                </c:pt>
                <c:pt idx="10">
                  <c:v>toys</c:v>
                </c:pt>
                <c:pt idx="11">
                  <c:v>food</c:v>
                </c:pt>
                <c:pt idx="12">
                  <c:v>sports items</c:v>
                </c:pt>
                <c:pt idx="13">
                  <c:v>video games</c:v>
                </c:pt>
                <c:pt idx="14">
                  <c:v>furniture and decorations</c:v>
                </c:pt>
                <c:pt idx="15">
                  <c:v>auto vehicles and accessories</c:v>
                </c:pt>
                <c:pt idx="16">
                  <c:v>insurances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223</c:v>
                </c:pt>
                <c:pt idx="1">
                  <c:v>150</c:v>
                </c:pt>
                <c:pt idx="2">
                  <c:v>146</c:v>
                </c:pt>
                <c:pt idx="3">
                  <c:v>103</c:v>
                </c:pt>
                <c:pt idx="4">
                  <c:v>95</c:v>
                </c:pt>
                <c:pt idx="5">
                  <c:v>95</c:v>
                </c:pt>
                <c:pt idx="6">
                  <c:v>82</c:v>
                </c:pt>
                <c:pt idx="7">
                  <c:v>75</c:v>
                </c:pt>
                <c:pt idx="8">
                  <c:v>71</c:v>
                </c:pt>
                <c:pt idx="9">
                  <c:v>67</c:v>
                </c:pt>
                <c:pt idx="10">
                  <c:v>53</c:v>
                </c:pt>
                <c:pt idx="11">
                  <c:v>51</c:v>
                </c:pt>
                <c:pt idx="12">
                  <c:v>50</c:v>
                </c:pt>
                <c:pt idx="13">
                  <c:v>46</c:v>
                </c:pt>
                <c:pt idx="14">
                  <c:v>27</c:v>
                </c:pt>
                <c:pt idx="15">
                  <c:v>27</c:v>
                </c:pt>
                <c:pt idx="16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09672704"/>
        <c:axId val="-1311425520"/>
      </c:barChart>
      <c:catAx>
        <c:axId val="-1309672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311425520"/>
        <c:crosses val="autoZero"/>
        <c:auto val="1"/>
        <c:lblAlgn val="ctr"/>
        <c:lblOffset val="100"/>
        <c:noMultiLvlLbl val="0"/>
      </c:catAx>
      <c:valAx>
        <c:axId val="-1311425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30967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news</c:v>
                </c:pt>
                <c:pt idx="1">
                  <c:v>education/personal development</c:v>
                </c:pt>
                <c:pt idx="2">
                  <c:v>recipes/cooking</c:v>
                </c:pt>
                <c:pt idx="3">
                  <c:v>medicine/helth</c:v>
                </c:pt>
                <c:pt idx="4">
                  <c:v>culture, cultural events</c:v>
                </c:pt>
                <c:pt idx="5">
                  <c:v>jobs</c:v>
                </c:pt>
                <c:pt idx="6">
                  <c:v>auto</c:v>
                </c:pt>
                <c:pt idx="7">
                  <c:v>house/decorations/renovation</c:v>
                </c:pt>
                <c:pt idx="8">
                  <c:v>sport</c:v>
                </c:pt>
                <c:pt idx="9">
                  <c:v>beauty/cosmetics/fitness</c:v>
                </c:pt>
                <c:pt idx="10">
                  <c:v>electronics</c:v>
                </c:pt>
                <c:pt idx="11">
                  <c:v>holidays/travel</c:v>
                </c:pt>
                <c:pt idx="12">
                  <c:v>money/investments/economic informations</c:v>
                </c:pt>
                <c:pt idx="13">
                  <c:v>fashion/clothing</c:v>
                </c:pt>
                <c:pt idx="14">
                  <c:v>real estate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608</c:v>
                </c:pt>
                <c:pt idx="1">
                  <c:v>479</c:v>
                </c:pt>
                <c:pt idx="2">
                  <c:v>373</c:v>
                </c:pt>
                <c:pt idx="3">
                  <c:v>365</c:v>
                </c:pt>
                <c:pt idx="4">
                  <c:v>299</c:v>
                </c:pt>
                <c:pt idx="5">
                  <c:v>254</c:v>
                </c:pt>
                <c:pt idx="6">
                  <c:v>226</c:v>
                </c:pt>
                <c:pt idx="7">
                  <c:v>223</c:v>
                </c:pt>
                <c:pt idx="8">
                  <c:v>214</c:v>
                </c:pt>
                <c:pt idx="9">
                  <c:v>209</c:v>
                </c:pt>
                <c:pt idx="10">
                  <c:v>202</c:v>
                </c:pt>
                <c:pt idx="11">
                  <c:v>182</c:v>
                </c:pt>
                <c:pt idx="12">
                  <c:v>168</c:v>
                </c:pt>
                <c:pt idx="13">
                  <c:v>165</c:v>
                </c:pt>
                <c:pt idx="14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11432048"/>
        <c:axId val="-1311431504"/>
      </c:barChart>
      <c:catAx>
        <c:axId val="-1311432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311431504"/>
        <c:crosses val="autoZero"/>
        <c:auto val="1"/>
        <c:lblAlgn val="ctr"/>
        <c:lblOffset val="100"/>
        <c:noMultiLvlLbl val="0"/>
      </c:catAx>
      <c:valAx>
        <c:axId val="-13114315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-131143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news</c:v>
                </c:pt>
                <c:pt idx="1">
                  <c:v>education/personal development</c:v>
                </c:pt>
                <c:pt idx="2">
                  <c:v>recipes/cooking</c:v>
                </c:pt>
                <c:pt idx="3">
                  <c:v>medicine/helth</c:v>
                </c:pt>
                <c:pt idx="4">
                  <c:v>culture, cultural events</c:v>
                </c:pt>
                <c:pt idx="5">
                  <c:v>jobs</c:v>
                </c:pt>
                <c:pt idx="6">
                  <c:v>auto</c:v>
                </c:pt>
                <c:pt idx="7">
                  <c:v>house/decorations/renovation</c:v>
                </c:pt>
                <c:pt idx="8">
                  <c:v>electronics</c:v>
                </c:pt>
                <c:pt idx="9">
                  <c:v>sport</c:v>
                </c:pt>
                <c:pt idx="10">
                  <c:v>beauty/cosmetics/fitness</c:v>
                </c:pt>
                <c:pt idx="11">
                  <c:v>holidays/travel</c:v>
                </c:pt>
                <c:pt idx="12">
                  <c:v>fashion/clothing</c:v>
                </c:pt>
                <c:pt idx="13">
                  <c:v>money/investments/economic informations</c:v>
                </c:pt>
                <c:pt idx="14">
                  <c:v>real estate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455</c:v>
                </c:pt>
                <c:pt idx="1">
                  <c:v>359</c:v>
                </c:pt>
                <c:pt idx="2">
                  <c:v>272</c:v>
                </c:pt>
                <c:pt idx="3">
                  <c:v>261</c:v>
                </c:pt>
                <c:pt idx="4">
                  <c:v>221</c:v>
                </c:pt>
                <c:pt idx="5">
                  <c:v>195</c:v>
                </c:pt>
                <c:pt idx="6">
                  <c:v>182</c:v>
                </c:pt>
                <c:pt idx="7">
                  <c:v>168</c:v>
                </c:pt>
                <c:pt idx="8">
                  <c:v>168</c:v>
                </c:pt>
                <c:pt idx="9">
                  <c:v>165</c:v>
                </c:pt>
                <c:pt idx="10">
                  <c:v>164</c:v>
                </c:pt>
                <c:pt idx="11">
                  <c:v>137</c:v>
                </c:pt>
                <c:pt idx="12">
                  <c:v>128</c:v>
                </c:pt>
                <c:pt idx="13">
                  <c:v>126</c:v>
                </c:pt>
                <c:pt idx="14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11429328"/>
        <c:axId val="-1311429872"/>
      </c:barChart>
      <c:catAx>
        <c:axId val="-1311429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311429872"/>
        <c:crosses val="autoZero"/>
        <c:auto val="1"/>
        <c:lblAlgn val="ctr"/>
        <c:lblOffset val="100"/>
        <c:noMultiLvlLbl val="0"/>
      </c:catAx>
      <c:valAx>
        <c:axId val="-131142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31142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mobile phone</c:v>
                </c:pt>
                <c:pt idx="1">
                  <c:v>building materials / home decorations</c:v>
                </c:pt>
                <c:pt idx="2">
                  <c:v>furniture</c:v>
                </c:pt>
                <c:pt idx="3">
                  <c:v>big home appliances</c:v>
                </c:pt>
                <c:pt idx="4">
                  <c:v>kitchen appliances and furniture</c:v>
                </c:pt>
                <c:pt idx="5">
                  <c:v>TV</c:v>
                </c:pt>
                <c:pt idx="6">
                  <c:v>computer (PC, laptop)</c:v>
                </c:pt>
                <c:pt idx="7">
                  <c:v>sports equipment</c:v>
                </c:pt>
                <c:pt idx="8">
                  <c:v>house / appartment / personal living residence</c:v>
                </c:pt>
                <c:pt idx="9">
                  <c:v>new car</c:v>
                </c:pt>
                <c:pt idx="10">
                  <c:v>jewelry / accessories with precious metals</c:v>
                </c:pt>
                <c:pt idx="11">
                  <c:v>audio / video equipment</c:v>
                </c:pt>
                <c:pt idx="12">
                  <c:v>real - estate (land)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235</c:v>
                </c:pt>
                <c:pt idx="1">
                  <c:v>232</c:v>
                </c:pt>
                <c:pt idx="2">
                  <c:v>218</c:v>
                </c:pt>
                <c:pt idx="3">
                  <c:v>138</c:v>
                </c:pt>
                <c:pt idx="4">
                  <c:v>135</c:v>
                </c:pt>
                <c:pt idx="5">
                  <c:v>128</c:v>
                </c:pt>
                <c:pt idx="6">
                  <c:v>88</c:v>
                </c:pt>
                <c:pt idx="7">
                  <c:v>80</c:v>
                </c:pt>
                <c:pt idx="8">
                  <c:v>72</c:v>
                </c:pt>
                <c:pt idx="9">
                  <c:v>62</c:v>
                </c:pt>
                <c:pt idx="10">
                  <c:v>55</c:v>
                </c:pt>
                <c:pt idx="11">
                  <c:v>55</c:v>
                </c:pt>
                <c:pt idx="1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311427696"/>
        <c:axId val="-1311426608"/>
      </c:barChart>
      <c:catAx>
        <c:axId val="-1311427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311426608"/>
        <c:crosses val="autoZero"/>
        <c:auto val="1"/>
        <c:lblAlgn val="ctr"/>
        <c:lblOffset val="100"/>
        <c:noMultiLvlLbl val="0"/>
      </c:catAx>
      <c:valAx>
        <c:axId val="-131142660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-131142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mobile phone</c:v>
                </c:pt>
                <c:pt idx="1">
                  <c:v>building materials / home decorations</c:v>
                </c:pt>
                <c:pt idx="2">
                  <c:v>furniture</c:v>
                </c:pt>
                <c:pt idx="3">
                  <c:v>big home appliances</c:v>
                </c:pt>
                <c:pt idx="4">
                  <c:v>kitchen appliances and furniture</c:v>
                </c:pt>
                <c:pt idx="5">
                  <c:v>TV</c:v>
                </c:pt>
                <c:pt idx="6">
                  <c:v>sports equipment</c:v>
                </c:pt>
                <c:pt idx="7">
                  <c:v>computer (PC, laptop)</c:v>
                </c:pt>
                <c:pt idx="8">
                  <c:v>house / appartment / personal living residence</c:v>
                </c:pt>
                <c:pt idx="9">
                  <c:v>new car</c:v>
                </c:pt>
                <c:pt idx="10">
                  <c:v>audio / video equipment</c:v>
                </c:pt>
                <c:pt idx="11">
                  <c:v>jewelry / accessories with precious metals</c:v>
                </c:pt>
                <c:pt idx="12">
                  <c:v>real - estate (land)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176</c:v>
                </c:pt>
                <c:pt idx="1">
                  <c:v>176</c:v>
                </c:pt>
                <c:pt idx="2">
                  <c:v>171</c:v>
                </c:pt>
                <c:pt idx="3">
                  <c:v>106</c:v>
                </c:pt>
                <c:pt idx="4">
                  <c:v>105</c:v>
                </c:pt>
                <c:pt idx="5">
                  <c:v>100</c:v>
                </c:pt>
                <c:pt idx="6">
                  <c:v>65</c:v>
                </c:pt>
                <c:pt idx="7">
                  <c:v>63</c:v>
                </c:pt>
                <c:pt idx="8">
                  <c:v>55</c:v>
                </c:pt>
                <c:pt idx="9">
                  <c:v>50</c:v>
                </c:pt>
                <c:pt idx="10">
                  <c:v>44</c:v>
                </c:pt>
                <c:pt idx="11">
                  <c:v>43</c:v>
                </c:pt>
                <c:pt idx="1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249422592"/>
        <c:axId val="-1249430208"/>
      </c:barChart>
      <c:catAx>
        <c:axId val="-1249422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249430208"/>
        <c:crosses val="autoZero"/>
        <c:auto val="1"/>
        <c:lblAlgn val="ctr"/>
        <c:lblOffset val="100"/>
        <c:noMultiLvlLbl val="0"/>
      </c:catAx>
      <c:valAx>
        <c:axId val="-124943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24942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2687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582C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99B04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4559871442956262"/>
                  <c:y val="-3.52121071978538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'12_2017'!$F$24:$F$26</c:f>
              <c:numCache>
                <c:formatCode>General</c:formatCode>
                <c:ptCount val="3"/>
                <c:pt idx="0">
                  <c:v>47</c:v>
                </c:pt>
                <c:pt idx="1">
                  <c:v>33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413806128"/>
        <c:axId val="-1413818640"/>
      </c:barChart>
      <c:catAx>
        <c:axId val="-1413806128"/>
        <c:scaling>
          <c:orientation val="minMax"/>
        </c:scaling>
        <c:delete val="1"/>
        <c:axPos val="l"/>
        <c:majorTickMark val="none"/>
        <c:minorTickMark val="none"/>
        <c:tickLblPos val="none"/>
        <c:crossAx val="-1413818640"/>
        <c:crosses val="autoZero"/>
        <c:auto val="1"/>
        <c:lblAlgn val="ctr"/>
        <c:lblOffset val="100"/>
        <c:noMultiLvlLbl val="0"/>
      </c:catAx>
      <c:valAx>
        <c:axId val="-1413818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141380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2687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582C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99B04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4559871442956262"/>
                  <c:y val="-3.52121071978538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'12_2017'!$F$24:$F$26</c:f>
              <c:numCache>
                <c:formatCode>General</c:formatCode>
                <c:ptCount val="3"/>
                <c:pt idx="0">
                  <c:v>47</c:v>
                </c:pt>
                <c:pt idx="1">
                  <c:v>33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413812112"/>
        <c:axId val="-1413811024"/>
      </c:barChart>
      <c:catAx>
        <c:axId val="-1413812112"/>
        <c:scaling>
          <c:orientation val="minMax"/>
        </c:scaling>
        <c:delete val="1"/>
        <c:axPos val="l"/>
        <c:majorTickMark val="none"/>
        <c:minorTickMark val="none"/>
        <c:tickLblPos val="none"/>
        <c:crossAx val="-1413811024"/>
        <c:crosses val="autoZero"/>
        <c:auto val="1"/>
        <c:lblAlgn val="ctr"/>
        <c:lblOffset val="100"/>
        <c:noMultiLvlLbl val="0"/>
      </c:catAx>
      <c:valAx>
        <c:axId val="-1413811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141381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40617978855088E-4"/>
          <c:y val="3.8576475041867779E-2"/>
          <c:w val="0.91532812357975424"/>
          <c:h val="0.84743130392919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[15-19]</c:v>
                </c:pt>
                <c:pt idx="1">
                  <c:v>[20-29]</c:v>
                </c:pt>
                <c:pt idx="2">
                  <c:v>[30-39]</c:v>
                </c:pt>
                <c:pt idx="3">
                  <c:v>[40-49]</c:v>
                </c:pt>
                <c:pt idx="4">
                  <c:v>[50+]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6.0000000000000005E-2</c:v>
                </c:pt>
                <c:pt idx="1">
                  <c:v>0.14000000000000001</c:v>
                </c:pt>
                <c:pt idx="2">
                  <c:v>0.12000000000000001</c:v>
                </c:pt>
                <c:pt idx="3">
                  <c:v>9.0000000000000011E-2</c:v>
                </c:pt>
                <c:pt idx="4">
                  <c:v>0.12000000000000001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[15-19]</c:v>
                </c:pt>
                <c:pt idx="1">
                  <c:v>[20-29]</c:v>
                </c:pt>
                <c:pt idx="2">
                  <c:v>[30-39]</c:v>
                </c:pt>
                <c:pt idx="3">
                  <c:v>[40-49]</c:v>
                </c:pt>
                <c:pt idx="4">
                  <c:v>[50+]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3.0000000000000002E-2</c:v>
                </c:pt>
                <c:pt idx="1">
                  <c:v>9.0000000000000011E-2</c:v>
                </c:pt>
                <c:pt idx="2">
                  <c:v>9.0000000000000011E-2</c:v>
                </c:pt>
                <c:pt idx="3">
                  <c:v>7.0000000000000021E-2</c:v>
                </c:pt>
                <c:pt idx="4">
                  <c:v>0.18000000000000002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13805040"/>
        <c:axId val="-1413808848"/>
      </c:barChart>
      <c:catAx>
        <c:axId val="-141380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413808848"/>
        <c:crosses val="autoZero"/>
        <c:auto val="1"/>
        <c:lblAlgn val="ctr"/>
        <c:lblOffset val="100"/>
        <c:noMultiLvlLbl val="0"/>
      </c:catAx>
      <c:valAx>
        <c:axId val="-14138088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141380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40617978855088E-4"/>
          <c:y val="3.8576475041867779E-2"/>
          <c:w val="0.91532812357975424"/>
          <c:h val="0.84743130392919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[15-19]</c:v>
                </c:pt>
                <c:pt idx="1">
                  <c:v>[20-29]</c:v>
                </c:pt>
                <c:pt idx="2">
                  <c:v>[30-39]</c:v>
                </c:pt>
                <c:pt idx="3">
                  <c:v>[40-49]</c:v>
                </c:pt>
                <c:pt idx="4">
                  <c:v>[50+]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0.16</c:v>
                </c:pt>
                <c:pt idx="2">
                  <c:v>0.11</c:v>
                </c:pt>
                <c:pt idx="3">
                  <c:v>7.0000000000000007E-2</c:v>
                </c:pt>
                <c:pt idx="4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[15-19]</c:v>
                </c:pt>
                <c:pt idx="1">
                  <c:v>[20-29]</c:v>
                </c:pt>
                <c:pt idx="2">
                  <c:v>[30-39]</c:v>
                </c:pt>
                <c:pt idx="3">
                  <c:v>[40-49]</c:v>
                </c:pt>
                <c:pt idx="4">
                  <c:v>[50+]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0.04</c:v>
                </c:pt>
                <c:pt idx="1">
                  <c:v>0.12</c:v>
                </c:pt>
                <c:pt idx="2">
                  <c:v>0.1</c:v>
                </c:pt>
                <c:pt idx="3">
                  <c:v>0.09</c:v>
                </c:pt>
                <c:pt idx="4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13814832"/>
        <c:axId val="-1413814288"/>
      </c:barChart>
      <c:catAx>
        <c:axId val="-14138148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1413814288"/>
        <c:crosses val="autoZero"/>
        <c:auto val="1"/>
        <c:lblAlgn val="ctr"/>
        <c:lblOffset val="100"/>
        <c:noMultiLvlLbl val="0"/>
      </c:catAx>
      <c:valAx>
        <c:axId val="-1413814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141381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5762076619095E-3"/>
          <c:y val="3.2044279030724987E-2"/>
          <c:w val="0.91532812357975424"/>
          <c:h val="0.84743130392919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[15-19]</c:v>
                </c:pt>
                <c:pt idx="1">
                  <c:v>[20-29]</c:v>
                </c:pt>
                <c:pt idx="2">
                  <c:v>[30-39]</c:v>
                </c:pt>
                <c:pt idx="3">
                  <c:v>[40-49]</c:v>
                </c:pt>
                <c:pt idx="4">
                  <c:v>[50+]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0.18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[15-19]</c:v>
                </c:pt>
                <c:pt idx="1">
                  <c:v>[20-29]</c:v>
                </c:pt>
                <c:pt idx="2">
                  <c:v>[30-39]</c:v>
                </c:pt>
                <c:pt idx="3">
                  <c:v>[40-49]</c:v>
                </c:pt>
                <c:pt idx="4">
                  <c:v>[50+]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0.04</c:v>
                </c:pt>
                <c:pt idx="1">
                  <c:v>0.13</c:v>
                </c:pt>
                <c:pt idx="2">
                  <c:v>0.12</c:v>
                </c:pt>
                <c:pt idx="3">
                  <c:v>0.1</c:v>
                </c:pt>
                <c:pt idx="4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11315616"/>
        <c:axId val="-1311311264"/>
      </c:barChart>
      <c:catAx>
        <c:axId val="-131131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11311264"/>
        <c:crosses val="autoZero"/>
        <c:auto val="1"/>
        <c:lblAlgn val="ctr"/>
        <c:lblOffset val="100"/>
        <c:noMultiLvlLbl val="0"/>
      </c:catAx>
      <c:valAx>
        <c:axId val="-13113112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131131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567B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FB7E5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1567B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5FB7E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0777998910022481E-16"/>
                  <c:y val="-2.0576648890864087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55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Netto OT Bold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'12_2017'!$O$2:$R$2</c:f>
              <c:numCache>
                <c:formatCode>0%</c:formatCode>
                <c:ptCount val="4"/>
                <c:pt idx="0">
                  <c:v>0.68392213410237923</c:v>
                </c:pt>
                <c:pt idx="1">
                  <c:v>0.23201153568853639</c:v>
                </c:pt>
                <c:pt idx="2">
                  <c:v>5.796683489545789E-2</c:v>
                </c:pt>
                <c:pt idx="3">
                  <c:v>2.6099495313626552E-2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-1311312352"/>
        <c:axId val="-1311309088"/>
      </c:barChart>
      <c:catAx>
        <c:axId val="-1311312352"/>
        <c:scaling>
          <c:orientation val="minMax"/>
        </c:scaling>
        <c:delete val="1"/>
        <c:axPos val="l"/>
        <c:majorTickMark val="none"/>
        <c:minorTickMark val="none"/>
        <c:tickLblPos val="none"/>
        <c:crossAx val="-1311309088"/>
        <c:crosses val="autoZero"/>
        <c:auto val="1"/>
        <c:lblAlgn val="ctr"/>
        <c:lblOffset val="100"/>
        <c:noMultiLvlLbl val="0"/>
      </c:catAx>
      <c:valAx>
        <c:axId val="-1311309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131131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567B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FB7E5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1567B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5FB7E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2.0576648890863997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52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15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Netto OT Bold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'12_2017'!$O$2:$R$2</c:f>
              <c:numCache>
                <c:formatCode>0%</c:formatCode>
                <c:ptCount val="4"/>
                <c:pt idx="0">
                  <c:v>0.68392213410237923</c:v>
                </c:pt>
                <c:pt idx="1">
                  <c:v>0.23201153568853639</c:v>
                </c:pt>
                <c:pt idx="2">
                  <c:v>5.796683489545789E-2</c:v>
                </c:pt>
                <c:pt idx="3">
                  <c:v>2.6099495313626552E-2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-1311318880"/>
        <c:axId val="-1311310720"/>
      </c:barChart>
      <c:catAx>
        <c:axId val="-1311318880"/>
        <c:scaling>
          <c:orientation val="minMax"/>
        </c:scaling>
        <c:delete val="1"/>
        <c:axPos val="l"/>
        <c:majorTickMark val="none"/>
        <c:minorTickMark val="none"/>
        <c:tickLblPos val="none"/>
        <c:crossAx val="-1311310720"/>
        <c:crosses val="autoZero"/>
        <c:auto val="1"/>
        <c:lblAlgn val="ctr"/>
        <c:lblOffset val="100"/>
        <c:noMultiLvlLbl val="0"/>
      </c:catAx>
      <c:valAx>
        <c:axId val="-13113107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13113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0.21534</cdr:x>
      <cdr:y>0.33518</cdr:y>
    </cdr:from>
    <cdr:to>
      <cdr:x>0.28928</cdr:x>
      <cdr:y>0.61452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2151116" y="1303319"/>
          <a:ext cx="738664" cy="10861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1pPr>
          <a:lvl2pPr marL="502509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2pPr>
          <a:lvl3pPr marL="1005017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3pPr>
          <a:lvl4pPr marL="1507526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4pPr>
          <a:lvl5pPr marL="2010034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5pPr>
          <a:lvl6pPr marL="2512543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6pPr>
          <a:lvl7pPr marL="3015051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7pPr>
          <a:lvl8pPr marL="3517560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8pPr>
          <a:lvl9pPr marL="4020068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3600" dirty="0" smtClean="0">
              <a:solidFill>
                <a:sysClr val="window" lastClr="FFFFFF"/>
              </a:solidFill>
              <a:latin typeface="Netto OT Bold" pitchFamily="2" charset="0"/>
            </a:rPr>
            <a:t>2019</a:t>
          </a:r>
          <a:endParaRPr lang="ru-RU" sz="3600" dirty="0">
            <a:solidFill>
              <a:sysClr val="window" lastClr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0.21625</cdr:x>
      <cdr:y>0.19704</cdr:y>
    </cdr:from>
    <cdr:to>
      <cdr:x>0.28749</cdr:x>
      <cdr:y>0.56566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2242329" y="686671"/>
          <a:ext cx="738664" cy="1284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1pPr>
          <a:lvl2pPr marL="502509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2pPr>
          <a:lvl3pPr marL="1005017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3pPr>
          <a:lvl4pPr marL="1507526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4pPr>
          <a:lvl5pPr marL="2010034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5pPr>
          <a:lvl6pPr marL="2512543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6pPr>
          <a:lvl7pPr marL="3015051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7pPr>
          <a:lvl8pPr marL="3517560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8pPr>
          <a:lvl9pPr marL="4020068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3600" dirty="0" smtClean="0">
              <a:solidFill>
                <a:sysClr val="window" lastClr="FFFFFF"/>
              </a:solidFill>
              <a:latin typeface="Netto OT Bold" pitchFamily="2" charset="0"/>
            </a:rPr>
            <a:t>2020</a:t>
          </a:r>
          <a:endParaRPr lang="ru-RU" sz="3600" dirty="0">
            <a:solidFill>
              <a:sysClr val="window" lastClr="FFFFFF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0.21625</cdr:x>
      <cdr:y>0.27807</cdr:y>
    </cdr:from>
    <cdr:to>
      <cdr:x>0.29019</cdr:x>
      <cdr:y>0.56566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2160222" y="1081275"/>
          <a:ext cx="738664" cy="11182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1pPr>
          <a:lvl2pPr marL="502509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2pPr>
          <a:lvl3pPr marL="1005017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3pPr>
          <a:lvl4pPr marL="1507526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4pPr>
          <a:lvl5pPr marL="2010034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5pPr>
          <a:lvl6pPr marL="2512543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6pPr>
          <a:lvl7pPr marL="3015051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7pPr>
          <a:lvl8pPr marL="3517560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8pPr>
          <a:lvl9pPr marL="4020068" algn="l" defTabSz="1005017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3600" dirty="0" smtClean="0">
              <a:solidFill>
                <a:sysClr val="window" lastClr="FFFFFF"/>
              </a:solidFill>
              <a:latin typeface="Netto OT Bold" pitchFamily="2" charset="0"/>
            </a:rPr>
            <a:t>2020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740" y="2254704"/>
            <a:ext cx="8780384" cy="15557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480" y="4112895"/>
            <a:ext cx="7230904" cy="1854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0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9151" y="290660"/>
            <a:ext cx="2324219" cy="61928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493" y="290660"/>
            <a:ext cx="6800493" cy="61928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8" y="4663971"/>
            <a:ext cx="8780384" cy="144152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8" y="3076272"/>
            <a:ext cx="8780384" cy="158769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5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50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75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0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25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50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7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0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6493" y="1693546"/>
            <a:ext cx="4562356" cy="47899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1014" y="1693546"/>
            <a:ext cx="4562356" cy="47899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493" y="1624662"/>
            <a:ext cx="4564150" cy="67708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09" indent="0">
              <a:buNone/>
              <a:defRPr sz="2200" b="1"/>
            </a:lvl2pPr>
            <a:lvl3pPr marL="1005017" indent="0">
              <a:buNone/>
              <a:defRPr sz="2000" b="1"/>
            </a:lvl3pPr>
            <a:lvl4pPr marL="1507526" indent="0">
              <a:buNone/>
              <a:defRPr sz="1800" b="1"/>
            </a:lvl4pPr>
            <a:lvl5pPr marL="2010034" indent="0">
              <a:buNone/>
              <a:defRPr sz="1800" b="1"/>
            </a:lvl5pPr>
            <a:lvl6pPr marL="2512543" indent="0">
              <a:buNone/>
              <a:defRPr sz="1800" b="1"/>
            </a:lvl6pPr>
            <a:lvl7pPr marL="3015051" indent="0">
              <a:buNone/>
              <a:defRPr sz="1800" b="1"/>
            </a:lvl7pPr>
            <a:lvl8pPr marL="3517560" indent="0">
              <a:buNone/>
              <a:defRPr sz="1800" b="1"/>
            </a:lvl8pPr>
            <a:lvl9pPr marL="402006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93" y="2301743"/>
            <a:ext cx="4564150" cy="41817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7432" y="1624662"/>
            <a:ext cx="4565943" cy="67708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09" indent="0">
              <a:buNone/>
              <a:defRPr sz="2200" b="1"/>
            </a:lvl2pPr>
            <a:lvl3pPr marL="1005017" indent="0">
              <a:buNone/>
              <a:defRPr sz="2000" b="1"/>
            </a:lvl3pPr>
            <a:lvl4pPr marL="1507526" indent="0">
              <a:buNone/>
              <a:defRPr sz="1800" b="1"/>
            </a:lvl4pPr>
            <a:lvl5pPr marL="2010034" indent="0">
              <a:buNone/>
              <a:defRPr sz="1800" b="1"/>
            </a:lvl5pPr>
            <a:lvl6pPr marL="2512543" indent="0">
              <a:buNone/>
              <a:defRPr sz="1800" b="1"/>
            </a:lvl6pPr>
            <a:lvl7pPr marL="3015051" indent="0">
              <a:buNone/>
              <a:defRPr sz="1800" b="1"/>
            </a:lvl7pPr>
            <a:lvl8pPr marL="3517560" indent="0">
              <a:buNone/>
              <a:defRPr sz="1800" b="1"/>
            </a:lvl8pPr>
            <a:lvl9pPr marL="402006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7432" y="2301743"/>
            <a:ext cx="4565943" cy="41817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96" y="288978"/>
            <a:ext cx="3398454" cy="122983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90" y="288981"/>
            <a:ext cx="5774680" cy="619454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496" y="1518818"/>
            <a:ext cx="3398454" cy="4964708"/>
          </a:xfrm>
        </p:spPr>
        <p:txBody>
          <a:bodyPr/>
          <a:lstStyle>
            <a:lvl1pPr marL="0" indent="0">
              <a:buNone/>
              <a:defRPr sz="1500"/>
            </a:lvl1pPr>
            <a:lvl2pPr marL="502509" indent="0">
              <a:buNone/>
              <a:defRPr sz="1300"/>
            </a:lvl2pPr>
            <a:lvl3pPr marL="1005017" indent="0">
              <a:buNone/>
              <a:defRPr sz="1100"/>
            </a:lvl3pPr>
            <a:lvl4pPr marL="1507526" indent="0">
              <a:buNone/>
              <a:defRPr sz="1000"/>
            </a:lvl4pPr>
            <a:lvl5pPr marL="2010034" indent="0">
              <a:buNone/>
              <a:defRPr sz="1000"/>
            </a:lvl5pPr>
            <a:lvl6pPr marL="2512543" indent="0">
              <a:buNone/>
              <a:defRPr sz="1000"/>
            </a:lvl6pPr>
            <a:lvl7pPr marL="3015051" indent="0">
              <a:buNone/>
              <a:defRPr sz="1000"/>
            </a:lvl7pPr>
            <a:lvl8pPr marL="3517560" indent="0">
              <a:buNone/>
              <a:defRPr sz="1000"/>
            </a:lvl8pPr>
            <a:lvl9pPr marL="402006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25" y="5080636"/>
            <a:ext cx="6197918" cy="5997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4725" y="648520"/>
            <a:ext cx="6197918" cy="4354830"/>
          </a:xfrm>
        </p:spPr>
        <p:txBody>
          <a:bodyPr/>
          <a:lstStyle>
            <a:lvl1pPr marL="0" indent="0">
              <a:buNone/>
              <a:defRPr sz="3500"/>
            </a:lvl1pPr>
            <a:lvl2pPr marL="502509" indent="0">
              <a:buNone/>
              <a:defRPr sz="3100"/>
            </a:lvl2pPr>
            <a:lvl3pPr marL="1005017" indent="0">
              <a:buNone/>
              <a:defRPr sz="2600"/>
            </a:lvl3pPr>
            <a:lvl4pPr marL="1507526" indent="0">
              <a:buNone/>
              <a:defRPr sz="2200"/>
            </a:lvl4pPr>
            <a:lvl5pPr marL="2010034" indent="0">
              <a:buNone/>
              <a:defRPr sz="2200"/>
            </a:lvl5pPr>
            <a:lvl6pPr marL="2512543" indent="0">
              <a:buNone/>
              <a:defRPr sz="2200"/>
            </a:lvl6pPr>
            <a:lvl7pPr marL="3015051" indent="0">
              <a:buNone/>
              <a:defRPr sz="2200"/>
            </a:lvl7pPr>
            <a:lvl8pPr marL="3517560" indent="0">
              <a:buNone/>
              <a:defRPr sz="2200"/>
            </a:lvl8pPr>
            <a:lvl9pPr marL="402006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4725" y="5680434"/>
            <a:ext cx="6197918" cy="851813"/>
          </a:xfrm>
        </p:spPr>
        <p:txBody>
          <a:bodyPr/>
          <a:lstStyle>
            <a:lvl1pPr marL="0" indent="0">
              <a:buNone/>
              <a:defRPr sz="1500"/>
            </a:lvl1pPr>
            <a:lvl2pPr marL="502509" indent="0">
              <a:buNone/>
              <a:defRPr sz="1300"/>
            </a:lvl2pPr>
            <a:lvl3pPr marL="1005017" indent="0">
              <a:buNone/>
              <a:defRPr sz="1100"/>
            </a:lvl3pPr>
            <a:lvl4pPr marL="1507526" indent="0">
              <a:buNone/>
              <a:defRPr sz="1000"/>
            </a:lvl4pPr>
            <a:lvl5pPr marL="2010034" indent="0">
              <a:buNone/>
              <a:defRPr sz="1000"/>
            </a:lvl5pPr>
            <a:lvl6pPr marL="2512543" indent="0">
              <a:buNone/>
              <a:defRPr sz="1000"/>
            </a:lvl6pPr>
            <a:lvl7pPr marL="3015051" indent="0">
              <a:buNone/>
              <a:defRPr sz="1000"/>
            </a:lvl7pPr>
            <a:lvl8pPr marL="3517560" indent="0">
              <a:buNone/>
              <a:defRPr sz="1000"/>
            </a:lvl8pPr>
            <a:lvl9pPr marL="402006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93" y="290657"/>
            <a:ext cx="9296877" cy="1209675"/>
          </a:xfrm>
          <a:prstGeom prst="rect">
            <a:avLst/>
          </a:prstGeom>
        </p:spPr>
        <p:txBody>
          <a:bodyPr vert="horz" lIns="100502" tIns="50251" rIns="100502" bIns="5025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493" y="1693546"/>
            <a:ext cx="9296877" cy="4789978"/>
          </a:xfrm>
          <a:prstGeom prst="rect">
            <a:avLst/>
          </a:prstGeom>
        </p:spPr>
        <p:txBody>
          <a:bodyPr vert="horz" lIns="100502" tIns="50251" rIns="100502" bIns="502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6493" y="6727140"/>
            <a:ext cx="2410301" cy="386424"/>
          </a:xfrm>
          <a:prstGeom prst="rect">
            <a:avLst/>
          </a:prstGeom>
        </p:spPr>
        <p:txBody>
          <a:bodyPr vert="horz" lIns="100502" tIns="50251" rIns="100502" bIns="5025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7EA34-750E-45CF-8DF1-8AA04EF0DE6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9370" y="6727140"/>
            <a:ext cx="3271123" cy="386424"/>
          </a:xfrm>
          <a:prstGeom prst="rect">
            <a:avLst/>
          </a:prstGeom>
        </p:spPr>
        <p:txBody>
          <a:bodyPr vert="horz" lIns="100502" tIns="50251" rIns="100502" bIns="5025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03069" y="6727140"/>
            <a:ext cx="2410301" cy="386424"/>
          </a:xfrm>
          <a:prstGeom prst="rect">
            <a:avLst/>
          </a:prstGeom>
        </p:spPr>
        <p:txBody>
          <a:bodyPr vert="horz" lIns="100502" tIns="50251" rIns="100502" bIns="5025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59E4-B776-430F-8965-0EAD6B92F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u"/>
  </p:transition>
  <p:txStyles>
    <p:titleStyle>
      <a:lvl1pPr algn="ctr" defTabSz="100501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881" indent="-376881" algn="l" defTabSz="100501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76" indent="-314068" algn="l" defTabSz="100501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271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780" indent="-251254" algn="l" defTabSz="100501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1288" indent="-251254" algn="l" defTabSz="100501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3797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05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8814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1322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509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017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526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0034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43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5051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7560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068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jpe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6.png"/><Relationship Id="rId7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jpe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29887" y="2257272"/>
            <a:ext cx="5775604" cy="1178701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3500" b="1" dirty="0" smtClean="0">
                <a:solidFill>
                  <a:srgbClr val="FF2602"/>
                </a:solidFill>
                <a:latin typeface="Netto OT Bold" pitchFamily="2" charset="0"/>
                <a:ea typeface="Line" pitchFamily="2" charset="0"/>
                <a:cs typeface="Calibri" pitchFamily="34" charset="0"/>
              </a:rPr>
              <a:t>ONLINE AUDIENCE STUDY</a:t>
            </a:r>
            <a:r>
              <a:rPr lang="en-US" sz="3500" b="1" dirty="0" smtClean="0">
                <a:solidFill>
                  <a:srgbClr val="FF0000"/>
                </a:solidFill>
                <a:latin typeface="Netto OT Bold" pitchFamily="2" charset="0"/>
                <a:ea typeface="Line" pitchFamily="2" charset="0"/>
                <a:cs typeface="Calibri" pitchFamily="34" charset="0"/>
              </a:rPr>
              <a:t> </a:t>
            </a:r>
          </a:p>
          <a:p>
            <a:r>
              <a:rPr lang="en-US" sz="3500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  <a:ea typeface="Line" pitchFamily="2" charset="0"/>
                <a:cs typeface="Calibri" pitchFamily="34" charset="0"/>
              </a:rPr>
              <a:t>MOLDOVA</a:t>
            </a:r>
          </a:p>
        </p:txBody>
      </p:sp>
      <p:pic>
        <p:nvPicPr>
          <p:cNvPr id="15362" name="Picture 2" descr="Imagini pentru observatoire de l ep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70" y="1449221"/>
            <a:ext cx="3674922" cy="3672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469187" y="580687"/>
            <a:ext cx="2576537" cy="717037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dirty="0" smtClean="0">
                <a:solidFill>
                  <a:srgbClr val="5FB7E5"/>
                </a:solidFill>
                <a:latin typeface="FF Netto OT Bold"/>
                <a:ea typeface="Line" pitchFamily="2" charset="0"/>
                <a:cs typeface="Calibri" pitchFamily="34" charset="0"/>
              </a:rPr>
              <a:t># BATI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F Netto OT Bold"/>
                <a:ea typeface="Line" pitchFamily="2" charset="0"/>
                <a:cs typeface="Calibri" pitchFamily="34" charset="0"/>
              </a:rPr>
              <a:t>#SMTAI 2020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FF Netto OT Bold"/>
              <a:ea typeface="Line" pitchFamily="2" charset="0"/>
              <a:cs typeface="Calibri" pitchFamily="34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FF Netto OT Bold"/>
              <a:ea typeface="Line" pitchFamily="2" charset="0"/>
              <a:cs typeface="Calibri" pitchFamily="34" charset="0"/>
            </a:endParaRPr>
          </a:p>
        </p:txBody>
      </p:sp>
      <p:pic>
        <p:nvPicPr>
          <p:cNvPr id="9" name="Рисунок 8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2019" y="4133081"/>
            <a:ext cx="1744936" cy="432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20413" y="6754286"/>
            <a:ext cx="1443884" cy="378482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www.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bati.md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16" name="Picture 14" descr="Imagine similar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12088" y="6818279"/>
            <a:ext cx="288000" cy="287936"/>
          </a:xfrm>
          <a:prstGeom prst="rect">
            <a:avLst/>
          </a:prstGeom>
          <a:noFill/>
        </p:spPr>
      </p:pic>
      <p:pic>
        <p:nvPicPr>
          <p:cNvPr id="17" name="Picture 14" descr="Imagine similar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64488" y="6818159"/>
            <a:ext cx="288000" cy="287936"/>
          </a:xfrm>
          <a:prstGeom prst="rect">
            <a:avLst/>
          </a:prstGeom>
          <a:noFill/>
        </p:spPr>
      </p:pic>
      <p:pic>
        <p:nvPicPr>
          <p:cNvPr id="1026" name="Picture 2" descr="C:\Users\Teo Orban\Desktop\gemius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9938"/>
            <a:ext cx="1656184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89535" y="244649"/>
            <a:ext cx="3346456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Personal income and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gender group distribution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281303"/>
              </p:ext>
            </p:extLst>
          </p:nvPr>
        </p:nvGraphicFramePr>
        <p:xfrm>
          <a:off x="5524971" y="1519791"/>
          <a:ext cx="43204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Прямоугольник 35"/>
          <p:cNvSpPr/>
          <p:nvPr/>
        </p:nvSpPr>
        <p:spPr>
          <a:xfrm>
            <a:off x="2717059" y="1900833"/>
            <a:ext cx="3455984" cy="532371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&gt; 15k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mdl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32" name="Прямоугольник 35"/>
          <p:cNvSpPr/>
          <p:nvPr/>
        </p:nvSpPr>
        <p:spPr>
          <a:xfrm>
            <a:off x="2572643" y="2801332"/>
            <a:ext cx="3455984" cy="532371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8 – 15k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mdl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33" name="Прямоугольник 35"/>
          <p:cNvSpPr/>
          <p:nvPr/>
        </p:nvSpPr>
        <p:spPr>
          <a:xfrm>
            <a:off x="2645051" y="3917057"/>
            <a:ext cx="3455984" cy="532371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 – 8k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mdl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34" name="Прямоугольник 35"/>
          <p:cNvSpPr/>
          <p:nvPr/>
        </p:nvSpPr>
        <p:spPr>
          <a:xfrm>
            <a:off x="2717059" y="4853161"/>
            <a:ext cx="3455984" cy="532371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&lt; 4k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mdl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35" name="Рисунок 41" descr="Untitled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5322" y="1828825"/>
            <a:ext cx="392162" cy="720000"/>
          </a:xfrm>
          <a:prstGeom prst="rect">
            <a:avLst/>
          </a:prstGeom>
        </p:spPr>
      </p:pic>
      <p:pic>
        <p:nvPicPr>
          <p:cNvPr id="37" name="Рисунок 42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2728" y="1828825"/>
            <a:ext cx="344350" cy="720000"/>
          </a:xfrm>
          <a:prstGeom prst="rect">
            <a:avLst/>
          </a:prstGeom>
        </p:spPr>
      </p:pic>
      <p:sp>
        <p:nvSpPr>
          <p:cNvPr id="38" name="Прямоугольник 47"/>
          <p:cNvSpPr/>
          <p:nvPr/>
        </p:nvSpPr>
        <p:spPr>
          <a:xfrm>
            <a:off x="731218" y="1873700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47" name="Прямоугольник 48"/>
          <p:cNvSpPr/>
          <p:nvPr/>
        </p:nvSpPr>
        <p:spPr>
          <a:xfrm>
            <a:off x="2241595" y="1885751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58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54" name="Рисунок 41" descr="Untitled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5322" y="2764849"/>
            <a:ext cx="392162" cy="720000"/>
          </a:xfrm>
          <a:prstGeom prst="rect">
            <a:avLst/>
          </a:prstGeom>
        </p:spPr>
      </p:pic>
      <p:pic>
        <p:nvPicPr>
          <p:cNvPr id="55" name="Рисунок 42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2728" y="2764849"/>
            <a:ext cx="344350" cy="720000"/>
          </a:xfrm>
          <a:prstGeom prst="rect">
            <a:avLst/>
          </a:prstGeom>
        </p:spPr>
      </p:pic>
      <p:sp>
        <p:nvSpPr>
          <p:cNvPr id="56" name="Прямоугольник 47"/>
          <p:cNvSpPr/>
          <p:nvPr/>
        </p:nvSpPr>
        <p:spPr>
          <a:xfrm>
            <a:off x="731218" y="280972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39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57" name="Прямоугольник 48"/>
          <p:cNvSpPr/>
          <p:nvPr/>
        </p:nvSpPr>
        <p:spPr>
          <a:xfrm>
            <a:off x="2241595" y="2821775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61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58" name="Рисунок 41" descr="Untitled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5322" y="3845049"/>
            <a:ext cx="392162" cy="720000"/>
          </a:xfrm>
          <a:prstGeom prst="rect">
            <a:avLst/>
          </a:prstGeom>
        </p:spPr>
      </p:pic>
      <p:pic>
        <p:nvPicPr>
          <p:cNvPr id="59" name="Рисунок 42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2728" y="3845049"/>
            <a:ext cx="344350" cy="720000"/>
          </a:xfrm>
          <a:prstGeom prst="rect">
            <a:avLst/>
          </a:prstGeom>
        </p:spPr>
      </p:pic>
      <p:sp>
        <p:nvSpPr>
          <p:cNvPr id="60" name="Прямоугольник 47"/>
          <p:cNvSpPr/>
          <p:nvPr/>
        </p:nvSpPr>
        <p:spPr>
          <a:xfrm>
            <a:off x="731218" y="388992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61" name="Прямоугольник 48"/>
          <p:cNvSpPr/>
          <p:nvPr/>
        </p:nvSpPr>
        <p:spPr>
          <a:xfrm>
            <a:off x="2241595" y="3901975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62" name="Рисунок 41" descr="Untitled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5322" y="4853161"/>
            <a:ext cx="392162" cy="720000"/>
          </a:xfrm>
          <a:prstGeom prst="rect">
            <a:avLst/>
          </a:prstGeom>
        </p:spPr>
      </p:pic>
      <p:pic>
        <p:nvPicPr>
          <p:cNvPr id="63" name="Рисунок 42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2728" y="4853161"/>
            <a:ext cx="344350" cy="720000"/>
          </a:xfrm>
          <a:prstGeom prst="rect">
            <a:avLst/>
          </a:prstGeom>
        </p:spPr>
      </p:pic>
      <p:sp>
        <p:nvSpPr>
          <p:cNvPr id="64" name="Прямоугольник 47"/>
          <p:cNvSpPr/>
          <p:nvPr/>
        </p:nvSpPr>
        <p:spPr>
          <a:xfrm>
            <a:off x="731218" y="4898036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60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65" name="Прямоугольник 48"/>
          <p:cNvSpPr/>
          <p:nvPr/>
        </p:nvSpPr>
        <p:spPr>
          <a:xfrm>
            <a:off x="2241595" y="4910087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36" name="CasetăText 35"/>
          <p:cNvSpPr txBox="1"/>
          <p:nvPr/>
        </p:nvSpPr>
        <p:spPr>
          <a:xfrm>
            <a:off x="4444851" y="106867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39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28239" y="244649"/>
            <a:ext cx="3869035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Education / Studies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and gender group distribution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pic>
        <p:nvPicPr>
          <p:cNvPr id="38" name="Рисунок 41" descr="Untitled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0833" y="1972841"/>
            <a:ext cx="392162" cy="720000"/>
          </a:xfrm>
          <a:prstGeom prst="rect">
            <a:avLst/>
          </a:prstGeom>
        </p:spPr>
      </p:pic>
      <p:pic>
        <p:nvPicPr>
          <p:cNvPr id="47" name="Рисунок 42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8239" y="1972841"/>
            <a:ext cx="344350" cy="720000"/>
          </a:xfrm>
          <a:prstGeom prst="rect">
            <a:avLst/>
          </a:prstGeom>
        </p:spPr>
      </p:pic>
      <p:sp>
        <p:nvSpPr>
          <p:cNvPr id="54" name="Прямоугольник 47"/>
          <p:cNvSpPr/>
          <p:nvPr/>
        </p:nvSpPr>
        <p:spPr>
          <a:xfrm>
            <a:off x="2089745" y="2044849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58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55" name="Прямоугольник 48"/>
          <p:cNvSpPr/>
          <p:nvPr/>
        </p:nvSpPr>
        <p:spPr>
          <a:xfrm>
            <a:off x="3557106" y="2029767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56" name="Рисунок 41" descr="Untitled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0833" y="3340993"/>
            <a:ext cx="392162" cy="720000"/>
          </a:xfrm>
          <a:prstGeom prst="rect">
            <a:avLst/>
          </a:prstGeom>
        </p:spPr>
      </p:pic>
      <p:pic>
        <p:nvPicPr>
          <p:cNvPr id="57" name="Рисунок 42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8239" y="3340993"/>
            <a:ext cx="344350" cy="720000"/>
          </a:xfrm>
          <a:prstGeom prst="rect">
            <a:avLst/>
          </a:prstGeom>
        </p:spPr>
      </p:pic>
      <p:sp>
        <p:nvSpPr>
          <p:cNvPr id="58" name="Прямоугольник 47"/>
          <p:cNvSpPr/>
          <p:nvPr/>
        </p:nvSpPr>
        <p:spPr>
          <a:xfrm>
            <a:off x="2089745" y="341300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59" name="Прямоугольник 48"/>
          <p:cNvSpPr/>
          <p:nvPr/>
        </p:nvSpPr>
        <p:spPr>
          <a:xfrm>
            <a:off x="3557106" y="3397919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60" name="Рисунок 41" descr="Untitled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0833" y="4709225"/>
            <a:ext cx="392162" cy="720000"/>
          </a:xfrm>
          <a:prstGeom prst="rect">
            <a:avLst/>
          </a:prstGeom>
        </p:spPr>
      </p:pic>
      <p:pic>
        <p:nvPicPr>
          <p:cNvPr id="61" name="Рисунок 42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8239" y="4709225"/>
            <a:ext cx="344350" cy="720000"/>
          </a:xfrm>
          <a:prstGeom prst="rect">
            <a:avLst/>
          </a:prstGeom>
        </p:spPr>
      </p:pic>
      <p:sp>
        <p:nvSpPr>
          <p:cNvPr id="62" name="Прямоугольник 47"/>
          <p:cNvSpPr/>
          <p:nvPr/>
        </p:nvSpPr>
        <p:spPr>
          <a:xfrm>
            <a:off x="2089745" y="4781233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47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63" name="Прямоугольник 48"/>
          <p:cNvSpPr/>
          <p:nvPr/>
        </p:nvSpPr>
        <p:spPr>
          <a:xfrm>
            <a:off x="3557106" y="476615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53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graphicFrame>
        <p:nvGraphicFramePr>
          <p:cNvPr id="12" name="Diagramă 11"/>
          <p:cNvGraphicFramePr/>
          <p:nvPr>
            <p:extLst>
              <p:ext uri="{D42A27DB-BD31-4B8C-83A1-F6EECF244321}">
                <p14:modId xmlns:p14="http://schemas.microsoft.com/office/powerpoint/2010/main" val="795047601"/>
              </p:ext>
            </p:extLst>
          </p:nvPr>
        </p:nvGraphicFramePr>
        <p:xfrm>
          <a:off x="5596979" y="1331144"/>
          <a:ext cx="3803327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Прямоугольник 35"/>
          <p:cNvSpPr/>
          <p:nvPr/>
        </p:nvSpPr>
        <p:spPr>
          <a:xfrm>
            <a:off x="4848513" y="4790100"/>
            <a:ext cx="3455984" cy="470815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34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%.. </a:t>
            </a:r>
            <a:r>
              <a:rPr lang="en-US" sz="2400" b="1" dirty="0" smtClean="0">
                <a:solidFill>
                  <a:schemeClr val="bg1"/>
                </a:solidFill>
                <a:latin typeface="Netto OT Bold" pitchFamily="2" charset="0"/>
              </a:rPr>
              <a:t>primary/</a:t>
            </a:r>
            <a:r>
              <a:rPr lang="en-US" sz="2400" b="1" dirty="0" err="1" smtClean="0">
                <a:solidFill>
                  <a:schemeClr val="bg1"/>
                </a:solidFill>
                <a:latin typeface="Netto OT Bold" pitchFamily="2" charset="0"/>
              </a:rPr>
              <a:t>profes</a:t>
            </a:r>
            <a:r>
              <a:rPr lang="en-US" sz="2400" b="1" dirty="0" smtClean="0">
                <a:solidFill>
                  <a:schemeClr val="bg1"/>
                </a:solidFill>
                <a:latin typeface="Netto OT Bold" pitchFamily="2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Netto OT Bold" pitchFamily="2" charset="0"/>
            </a:endParaRPr>
          </a:p>
        </p:txBody>
      </p:sp>
      <p:sp>
        <p:nvSpPr>
          <p:cNvPr id="35" name="Прямоугольник 35"/>
          <p:cNvSpPr/>
          <p:nvPr/>
        </p:nvSpPr>
        <p:spPr>
          <a:xfrm>
            <a:off x="4660875" y="3374233"/>
            <a:ext cx="4524231" cy="470815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33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.. </a:t>
            </a:r>
            <a:r>
              <a:rPr lang="en-US" sz="2400" b="1" dirty="0" smtClean="0">
                <a:solidFill>
                  <a:schemeClr val="bg1"/>
                </a:solidFill>
                <a:latin typeface="Netto OT Bold" pitchFamily="2" charset="0"/>
              </a:rPr>
              <a:t>high 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chool / college</a:t>
            </a:r>
          </a:p>
        </p:txBody>
      </p:sp>
      <p:sp>
        <p:nvSpPr>
          <p:cNvPr id="34" name="Прямоугольник 35"/>
          <p:cNvSpPr/>
          <p:nvPr/>
        </p:nvSpPr>
        <p:spPr>
          <a:xfrm>
            <a:off x="4574045" y="1989575"/>
            <a:ext cx="4392088" cy="470815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33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%..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etto OT Bold" pitchFamily="2" charset="0"/>
              </a:rPr>
              <a:t>High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er education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28239" y="244649"/>
            <a:ext cx="3869035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Education / Studies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and gender group distribution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pic>
        <p:nvPicPr>
          <p:cNvPr id="38" name="Рисунок 41" descr="Untitled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6755" y="2044849"/>
            <a:ext cx="392162" cy="720000"/>
          </a:xfrm>
          <a:prstGeom prst="rect">
            <a:avLst/>
          </a:prstGeom>
        </p:spPr>
      </p:pic>
      <p:pic>
        <p:nvPicPr>
          <p:cNvPr id="47" name="Рисунок 42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4161" y="2044849"/>
            <a:ext cx="344350" cy="720000"/>
          </a:xfrm>
          <a:prstGeom prst="rect">
            <a:avLst/>
          </a:prstGeom>
        </p:spPr>
      </p:pic>
      <p:sp>
        <p:nvSpPr>
          <p:cNvPr id="54" name="Прямоугольник 47"/>
          <p:cNvSpPr/>
          <p:nvPr/>
        </p:nvSpPr>
        <p:spPr>
          <a:xfrm>
            <a:off x="2175667" y="2116857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58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55" name="Прямоугольник 48"/>
          <p:cNvSpPr/>
          <p:nvPr/>
        </p:nvSpPr>
        <p:spPr>
          <a:xfrm>
            <a:off x="3643028" y="2101775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56" name="Рисунок 41" descr="Untitled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6755" y="3413001"/>
            <a:ext cx="392162" cy="720000"/>
          </a:xfrm>
          <a:prstGeom prst="rect">
            <a:avLst/>
          </a:prstGeom>
        </p:spPr>
      </p:pic>
      <p:pic>
        <p:nvPicPr>
          <p:cNvPr id="57" name="Рисунок 42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4161" y="3413001"/>
            <a:ext cx="344350" cy="720000"/>
          </a:xfrm>
          <a:prstGeom prst="rect">
            <a:avLst/>
          </a:prstGeom>
        </p:spPr>
      </p:pic>
      <p:sp>
        <p:nvSpPr>
          <p:cNvPr id="58" name="Прямоугольник 47"/>
          <p:cNvSpPr/>
          <p:nvPr/>
        </p:nvSpPr>
        <p:spPr>
          <a:xfrm>
            <a:off x="2175667" y="3485009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59" name="Прямоугольник 48"/>
          <p:cNvSpPr/>
          <p:nvPr/>
        </p:nvSpPr>
        <p:spPr>
          <a:xfrm>
            <a:off x="3643028" y="3469927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60" name="Рисунок 41" descr="Untitled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6755" y="4709225"/>
            <a:ext cx="392162" cy="720000"/>
          </a:xfrm>
          <a:prstGeom prst="rect">
            <a:avLst/>
          </a:prstGeom>
        </p:spPr>
      </p:pic>
      <p:pic>
        <p:nvPicPr>
          <p:cNvPr id="61" name="Рисунок 42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4161" y="4709225"/>
            <a:ext cx="344350" cy="720000"/>
          </a:xfrm>
          <a:prstGeom prst="rect">
            <a:avLst/>
          </a:prstGeom>
        </p:spPr>
      </p:pic>
      <p:sp>
        <p:nvSpPr>
          <p:cNvPr id="62" name="Прямоугольник 47"/>
          <p:cNvSpPr/>
          <p:nvPr/>
        </p:nvSpPr>
        <p:spPr>
          <a:xfrm>
            <a:off x="2175667" y="4781233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47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63" name="Прямоугольник 48"/>
          <p:cNvSpPr/>
          <p:nvPr/>
        </p:nvSpPr>
        <p:spPr>
          <a:xfrm>
            <a:off x="3643028" y="476615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53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graphicFrame>
        <p:nvGraphicFramePr>
          <p:cNvPr id="12" name="Diagramă 11"/>
          <p:cNvGraphicFramePr/>
          <p:nvPr>
            <p:extLst>
              <p:ext uri="{D42A27DB-BD31-4B8C-83A1-F6EECF244321}">
                <p14:modId xmlns:p14="http://schemas.microsoft.com/office/powerpoint/2010/main" val="203296740"/>
              </p:ext>
            </p:extLst>
          </p:nvPr>
        </p:nvGraphicFramePr>
        <p:xfrm>
          <a:off x="5596979" y="1331144"/>
          <a:ext cx="3803327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CasetăText 26"/>
          <p:cNvSpPr txBox="1"/>
          <p:nvPr/>
        </p:nvSpPr>
        <p:spPr>
          <a:xfrm>
            <a:off x="4516859" y="114871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Прямоугольник 35"/>
          <p:cNvSpPr/>
          <p:nvPr/>
        </p:nvSpPr>
        <p:spPr>
          <a:xfrm>
            <a:off x="4256809" y="1972841"/>
            <a:ext cx="4968152" cy="470815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34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%..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etto OT Bold" pitchFamily="2" charset="0"/>
              </a:rPr>
              <a:t>Higher educatio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n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35" name="Прямоугольник 35"/>
          <p:cNvSpPr/>
          <p:nvPr/>
        </p:nvSpPr>
        <p:spPr>
          <a:xfrm>
            <a:off x="4619532" y="3376997"/>
            <a:ext cx="4752128" cy="470815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.. </a:t>
            </a:r>
            <a:r>
              <a:rPr lang="en-US" sz="2400" b="1" dirty="0" smtClean="0">
                <a:solidFill>
                  <a:schemeClr val="bg1"/>
                </a:solidFill>
                <a:latin typeface="Netto OT Bold" pitchFamily="2" charset="0"/>
              </a:rPr>
              <a:t>high school / colleg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e</a:t>
            </a:r>
          </a:p>
        </p:txBody>
      </p:sp>
      <p:sp>
        <p:nvSpPr>
          <p:cNvPr id="37" name="Прямоугольник 35"/>
          <p:cNvSpPr/>
          <p:nvPr/>
        </p:nvSpPr>
        <p:spPr>
          <a:xfrm>
            <a:off x="4877299" y="4814394"/>
            <a:ext cx="3455984" cy="470815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%.. </a:t>
            </a:r>
            <a:r>
              <a:rPr lang="en-US" sz="2400" b="1" dirty="0" smtClean="0">
                <a:solidFill>
                  <a:schemeClr val="bg1"/>
                </a:solidFill>
                <a:latin typeface="Netto OT Bold" pitchFamily="2" charset="0"/>
              </a:rPr>
              <a:t>primary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/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profes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76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050578" y="244649"/>
            <a:ext cx="2224354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Main occupation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548683165"/>
              </p:ext>
            </p:extLst>
          </p:nvPr>
        </p:nvGraphicFramePr>
        <p:xfrm>
          <a:off x="484411" y="1252761"/>
          <a:ext cx="92890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050578" y="244649"/>
            <a:ext cx="2224354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Main occupation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624131133"/>
              </p:ext>
            </p:extLst>
          </p:nvPr>
        </p:nvGraphicFramePr>
        <p:xfrm>
          <a:off x="484411" y="1252761"/>
          <a:ext cx="92890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setăText 12"/>
          <p:cNvSpPr txBox="1"/>
          <p:nvPr/>
        </p:nvSpPr>
        <p:spPr>
          <a:xfrm>
            <a:off x="4444851" y="753280"/>
            <a:ext cx="125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00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mplasarea Regiunea de Dezvoltare Sud (Republica Moldov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915" y="1833826"/>
            <a:ext cx="3196770" cy="3960000"/>
          </a:xfrm>
          <a:prstGeom prst="rect">
            <a:avLst/>
          </a:prstGeom>
          <a:noFill/>
        </p:spPr>
      </p:pic>
      <p:pic>
        <p:nvPicPr>
          <p:cNvPr id="9224" name="Picture 8" descr="Amplasarea Regiunea de Dezvoltare Centru (Republica Moldov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608" y="1833826"/>
            <a:ext cx="3196770" cy="3960000"/>
          </a:xfrm>
          <a:prstGeom prst="rect">
            <a:avLst/>
          </a:prstGeom>
          <a:noFill/>
        </p:spPr>
      </p:pic>
      <p:pic>
        <p:nvPicPr>
          <p:cNvPr id="9222" name="Picture 6" descr="Amplasarea Regiunea de Dezvoltare N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248" y="1833826"/>
            <a:ext cx="3196770" cy="396000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78550" y="244649"/>
            <a:ext cx="3968421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Internet Population by Regions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6779" y="3190729"/>
            <a:ext cx="3455984" cy="1086368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25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incl. m.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Balti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284K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92723" y="3187686"/>
            <a:ext cx="3528392" cy="1086368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59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incl. m. Chisinau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668K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57446" y="3187686"/>
            <a:ext cx="3455984" cy="1086368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16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incl. UTA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Gagauzia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180K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2260" y="1252761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North Region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37977" y="1252761"/>
            <a:ext cx="197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Central Region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82030" y="1252761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South Region</a:t>
            </a:r>
            <a:endParaRPr lang="ru-RU" dirty="0"/>
          </a:p>
        </p:txBody>
      </p:sp>
      <p:pic>
        <p:nvPicPr>
          <p:cNvPr id="40" name="Рисунок 39" descr="4-5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pic>
        <p:nvPicPr>
          <p:cNvPr id="42" name="Рисунок 41" descr="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856814957"/>
              </p:ext>
            </p:extLst>
          </p:nvPr>
        </p:nvGraphicFramePr>
        <p:xfrm>
          <a:off x="3444473" y="1907048"/>
          <a:ext cx="547260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2" name="Picture 6" descr="Amplasarea Regiunea de Dezvoltare N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248" y="1833826"/>
            <a:ext cx="3196770" cy="396000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78550" y="244649"/>
            <a:ext cx="3968421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Internet Population by Regions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62260" y="1252761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North Region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8861" y="1319495"/>
            <a:ext cx="3382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Internet Users (thousands)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8427" y="3196977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284k internet users</a:t>
            </a:r>
          </a:p>
        </p:txBody>
      </p:sp>
      <p:pic>
        <p:nvPicPr>
          <p:cNvPr id="47" name="Рисунок 46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5091" y="2578241"/>
            <a:ext cx="1440000" cy="531147"/>
          </a:xfrm>
          <a:prstGeom prst="rect">
            <a:avLst/>
          </a:prstGeom>
        </p:spPr>
      </p:pic>
      <p:pic>
        <p:nvPicPr>
          <p:cNvPr id="48" name="Рисунок 47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5091" y="3183813"/>
            <a:ext cx="1440000" cy="619672"/>
          </a:xfrm>
          <a:prstGeom prst="rect">
            <a:avLst/>
          </a:prstGeom>
        </p:spPr>
      </p:pic>
      <p:pic>
        <p:nvPicPr>
          <p:cNvPr id="49" name="Рисунок 48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5091" y="3874385"/>
            <a:ext cx="1440000" cy="649180"/>
          </a:xfrm>
          <a:prstGeom prst="rect">
            <a:avLst/>
          </a:prstGeom>
        </p:spPr>
      </p:pic>
      <p:pic>
        <p:nvPicPr>
          <p:cNvPr id="43" name="Рисунок 42" descr="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189267" y="2548905"/>
            <a:ext cx="988468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15-30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31-50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51 +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145015" y="2548905"/>
            <a:ext cx="988468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-33%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-34%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-33%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289208653"/>
              </p:ext>
            </p:extLst>
          </p:nvPr>
        </p:nvGraphicFramePr>
        <p:xfrm>
          <a:off x="3149867" y="1909473"/>
          <a:ext cx="547260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78545" y="244649"/>
            <a:ext cx="3968421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Internet Population by Regions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Amplasarea Regiunea de Dezvoltare Centru (Republica Moldov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77" y="1833826"/>
            <a:ext cx="3196770" cy="3960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954330" y="1252761"/>
            <a:ext cx="197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Central Region</a:t>
            </a:r>
            <a:endParaRPr lang="ru-RU" dirty="0"/>
          </a:p>
        </p:txBody>
      </p:sp>
      <p:pic>
        <p:nvPicPr>
          <p:cNvPr id="22" name="Рисунок 21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29625" y="3200645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668k internet users</a:t>
            </a:r>
          </a:p>
        </p:txBody>
      </p:sp>
      <p:pic>
        <p:nvPicPr>
          <p:cNvPr id="31" name="Рисунок 30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1075" y="2620913"/>
            <a:ext cx="1440000" cy="531147"/>
          </a:xfrm>
          <a:prstGeom prst="rect">
            <a:avLst/>
          </a:prstGeom>
        </p:spPr>
      </p:pic>
      <p:pic>
        <p:nvPicPr>
          <p:cNvPr id="32" name="Рисунок 31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1075" y="3182705"/>
            <a:ext cx="1440000" cy="619672"/>
          </a:xfrm>
          <a:prstGeom prst="rect">
            <a:avLst/>
          </a:prstGeom>
        </p:spPr>
      </p:pic>
      <p:pic>
        <p:nvPicPr>
          <p:cNvPr id="36" name="Рисунок 35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61075" y="3989065"/>
            <a:ext cx="1440000" cy="64918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064895" y="2620913"/>
            <a:ext cx="988468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15-30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31-50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+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033719" y="2607579"/>
            <a:ext cx="955748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-36%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</a:t>
            </a:r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36%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-28%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950514" y="1252761"/>
            <a:ext cx="3382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Internet Users (thousands)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98569996"/>
              </p:ext>
            </p:extLst>
          </p:nvPr>
        </p:nvGraphicFramePr>
        <p:xfrm>
          <a:off x="3140693" y="2158334"/>
          <a:ext cx="4608512" cy="4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78545" y="244649"/>
            <a:ext cx="3968421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Internet Population by Regions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Amplasarea Regiunea de Dezvoltare Sud (Republica Moldov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387" y="1833826"/>
            <a:ext cx="3196770" cy="39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078502" y="1252761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South Region</a:t>
            </a:r>
            <a:endParaRPr lang="ru-RU" dirty="0"/>
          </a:p>
        </p:txBody>
      </p:sp>
      <p:pic>
        <p:nvPicPr>
          <p:cNvPr id="22" name="Рисунок 21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629625" y="3200645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180k internet users</a:t>
            </a:r>
          </a:p>
        </p:txBody>
      </p:sp>
      <p:pic>
        <p:nvPicPr>
          <p:cNvPr id="42" name="Рисунок 41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7099" y="2259765"/>
            <a:ext cx="1440000" cy="531147"/>
          </a:xfrm>
          <a:prstGeom prst="rect">
            <a:avLst/>
          </a:prstGeom>
        </p:spPr>
      </p:pic>
      <p:pic>
        <p:nvPicPr>
          <p:cNvPr id="43" name="Рисунок 42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49107" y="2836937"/>
            <a:ext cx="1440000" cy="619672"/>
          </a:xfrm>
          <a:prstGeom prst="rect">
            <a:avLst/>
          </a:prstGeom>
        </p:spPr>
      </p:pic>
      <p:pic>
        <p:nvPicPr>
          <p:cNvPr id="44" name="Рисунок 43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49107" y="3629025"/>
            <a:ext cx="1440000" cy="64918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280919" y="2325443"/>
            <a:ext cx="988468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15-30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31-50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51 +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10734" y="2325443"/>
            <a:ext cx="994757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-40%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-33%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-27%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950514" y="1252761"/>
            <a:ext cx="3382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Internet Users (thousands)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mplasarea Regiunea de Dezvoltare Sud (Republica Moldov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915" y="1833826"/>
            <a:ext cx="3196770" cy="3960000"/>
          </a:xfrm>
          <a:prstGeom prst="rect">
            <a:avLst/>
          </a:prstGeom>
          <a:noFill/>
        </p:spPr>
      </p:pic>
      <p:pic>
        <p:nvPicPr>
          <p:cNvPr id="9224" name="Picture 8" descr="Amplasarea Regiunea de Dezvoltare Centru (Republica Moldov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608" y="1833826"/>
            <a:ext cx="3196770" cy="3960000"/>
          </a:xfrm>
          <a:prstGeom prst="rect">
            <a:avLst/>
          </a:prstGeom>
          <a:noFill/>
        </p:spPr>
      </p:pic>
      <p:pic>
        <p:nvPicPr>
          <p:cNvPr id="9222" name="Picture 6" descr="Amplasarea Regiunea de Dezvoltare N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248" y="1833826"/>
            <a:ext cx="3196770" cy="396000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78550" y="244649"/>
            <a:ext cx="3968421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Internet Population by Regions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6779" y="3190729"/>
            <a:ext cx="3455984" cy="1086368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25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incl. m.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Balti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202K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92723" y="3187686"/>
            <a:ext cx="3528392" cy="1086368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58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incl. m. Chisinau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464K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57446" y="3187686"/>
            <a:ext cx="3455984" cy="1086368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17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incl. UTA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Gagauzia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131K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2260" y="1252761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North Region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37977" y="1252761"/>
            <a:ext cx="197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Central Region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82030" y="1252761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South Region</a:t>
            </a:r>
            <a:endParaRPr lang="ru-RU" dirty="0"/>
          </a:p>
        </p:txBody>
      </p:sp>
      <p:pic>
        <p:nvPicPr>
          <p:cNvPr id="40" name="Рисунок 39" descr="4-5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pic>
        <p:nvPicPr>
          <p:cNvPr id="42" name="Рисунок 41" descr="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22" name="CasetăText 21"/>
          <p:cNvSpPr txBox="1"/>
          <p:nvPr/>
        </p:nvSpPr>
        <p:spPr>
          <a:xfrm>
            <a:off x="4337977" y="753280"/>
            <a:ext cx="1364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31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662577" y="244649"/>
            <a:ext cx="3000336" cy="1024813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Agencies &amp; Websites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Online Audience Study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2020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14344" name="Picture 8" descr="Imagini pentru optim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8827" y="1540793"/>
            <a:ext cx="2296380" cy="727255"/>
          </a:xfrm>
          <a:prstGeom prst="rect">
            <a:avLst/>
          </a:prstGeom>
          <a:noFill/>
        </p:spPr>
      </p:pic>
      <p:pic>
        <p:nvPicPr>
          <p:cNvPr id="14342" name="Picture 6" descr="Imagini pentru vivaki 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507" y="1540793"/>
            <a:ext cx="1875539" cy="836179"/>
          </a:xfrm>
          <a:prstGeom prst="rect">
            <a:avLst/>
          </a:prstGeom>
          <a:noFill/>
        </p:spPr>
      </p:pic>
      <p:pic>
        <p:nvPicPr>
          <p:cNvPr id="14346" name="Picture 10" descr="Imagini pentru mindsh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171" y="1540793"/>
            <a:ext cx="1776122" cy="855847"/>
          </a:xfrm>
          <a:prstGeom prst="rect">
            <a:avLst/>
          </a:prstGeom>
          <a:noFill/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916459" y="2914462"/>
            <a:ext cx="2664296" cy="34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02" tIns="50251" rIns="100502" bIns="5025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999.MD</a:t>
            </a:r>
          </a:p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POINT.MD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PROTV.MD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PERFECTE.MD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STIRI.MD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RISE.MD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BUSINESSCLASS.MD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MOLDOVA.ORG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TV8.MD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UNIMEDIA.MD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SPUTNIK.MD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JURNAL.MD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68787" y="3052961"/>
            <a:ext cx="2664297" cy="3425470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NOI.MD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AGORA.MD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MOLDOVENII.MD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EA.MD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ZDG.MD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KP.MD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NEWSMAKER.MD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DOCDOC.MD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AQUARELLE.MD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NOKTA.MD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MAKLER.MD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JURANALTV.MD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37139" y="3124969"/>
            <a:ext cx="2592288" cy="3425470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MAKLER.MD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DIEZ.MD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GISMETEO.MD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RUTUBE.RU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IVI.RU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MEGOGO.NET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MAIL.RU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OK.RU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ESP.MD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ANTICORUPTIE.MD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MOLD-STREET.COM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TIMPUL.MD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660875" y="2908945"/>
            <a:ext cx="1016719" cy="0"/>
          </a:xfrm>
          <a:prstGeom prst="line">
            <a:avLst/>
          </a:prstGeom>
          <a:ln w="12700">
            <a:solidFill>
              <a:srgbClr val="FF2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551229" y="6754286"/>
            <a:ext cx="1582255" cy="378482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www.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trafic.md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34" name="Picture 14" descr="Imagine similar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12088" y="6818279"/>
            <a:ext cx="288000" cy="287936"/>
          </a:xfrm>
          <a:prstGeom prst="rect">
            <a:avLst/>
          </a:prstGeom>
          <a:noFill/>
        </p:spPr>
      </p:pic>
      <p:pic>
        <p:nvPicPr>
          <p:cNvPr id="37" name="Picture 14" descr="Imagine similar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364488" y="6818159"/>
            <a:ext cx="288000" cy="287936"/>
          </a:xfrm>
          <a:prstGeom prst="rect">
            <a:avLst/>
          </a:prstGeom>
          <a:noFill/>
        </p:spPr>
      </p:pic>
      <p:pic>
        <p:nvPicPr>
          <p:cNvPr id="17" name="Picture 2" descr="C:\Users\Teo Orban\Desktop\gemius_r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49938"/>
            <a:ext cx="1204491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601696413"/>
              </p:ext>
            </p:extLst>
          </p:nvPr>
        </p:nvGraphicFramePr>
        <p:xfrm>
          <a:off x="3724771" y="1966727"/>
          <a:ext cx="547260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2" name="Picture 6" descr="Amplasarea Regiunea de Dezvoltare N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248" y="1833826"/>
            <a:ext cx="3196770" cy="396000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78550" y="244649"/>
            <a:ext cx="3968421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Internet Population by Regions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62260" y="1252761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North Region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50514" y="1252761"/>
            <a:ext cx="3382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Internet Users (thousands)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8427" y="3196977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202k internet users</a:t>
            </a:r>
          </a:p>
        </p:txBody>
      </p:sp>
      <p:pic>
        <p:nvPicPr>
          <p:cNvPr id="47" name="Рисунок 46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5091" y="2578241"/>
            <a:ext cx="1440000" cy="531147"/>
          </a:xfrm>
          <a:prstGeom prst="rect">
            <a:avLst/>
          </a:prstGeom>
        </p:spPr>
      </p:pic>
      <p:pic>
        <p:nvPicPr>
          <p:cNvPr id="48" name="Рисунок 47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5091" y="3183813"/>
            <a:ext cx="1440000" cy="619672"/>
          </a:xfrm>
          <a:prstGeom prst="rect">
            <a:avLst/>
          </a:prstGeom>
        </p:spPr>
      </p:pic>
      <p:pic>
        <p:nvPicPr>
          <p:cNvPr id="49" name="Рисунок 48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5091" y="3874385"/>
            <a:ext cx="1440000" cy="649180"/>
          </a:xfrm>
          <a:prstGeom prst="rect">
            <a:avLst/>
          </a:prstGeom>
        </p:spPr>
      </p:pic>
      <p:pic>
        <p:nvPicPr>
          <p:cNvPr id="43" name="Рисунок 42" descr="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208911" y="2548905"/>
            <a:ext cx="988468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15-30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31-50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51 +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160766" y="2548905"/>
            <a:ext cx="1116733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-36%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-37%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-27%</a:t>
            </a:r>
          </a:p>
        </p:txBody>
      </p:sp>
      <p:sp>
        <p:nvSpPr>
          <p:cNvPr id="22" name="CasetăText 21"/>
          <p:cNvSpPr txBox="1"/>
          <p:nvPr/>
        </p:nvSpPr>
        <p:spPr>
          <a:xfrm>
            <a:off x="4372843" y="753280"/>
            <a:ext cx="132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39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884447901"/>
              </p:ext>
            </p:extLst>
          </p:nvPr>
        </p:nvGraphicFramePr>
        <p:xfrm>
          <a:off x="3178545" y="1914578"/>
          <a:ext cx="547260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78545" y="244649"/>
            <a:ext cx="3968421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Internet Population by Regions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Amplasarea Regiunea de Dezvoltare Centru (Republica Moldov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77" y="1833826"/>
            <a:ext cx="3196770" cy="3960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954330" y="1252761"/>
            <a:ext cx="197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Central Region</a:t>
            </a:r>
            <a:endParaRPr lang="ru-RU" dirty="0"/>
          </a:p>
        </p:txBody>
      </p:sp>
      <p:pic>
        <p:nvPicPr>
          <p:cNvPr id="22" name="Рисунок 21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29625" y="3200645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464k internet users</a:t>
            </a:r>
          </a:p>
        </p:txBody>
      </p:sp>
      <p:pic>
        <p:nvPicPr>
          <p:cNvPr id="31" name="Рисунок 30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1075" y="2620913"/>
            <a:ext cx="1440000" cy="531147"/>
          </a:xfrm>
          <a:prstGeom prst="rect">
            <a:avLst/>
          </a:prstGeom>
        </p:spPr>
      </p:pic>
      <p:pic>
        <p:nvPicPr>
          <p:cNvPr id="32" name="Рисунок 31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1075" y="3182705"/>
            <a:ext cx="1440000" cy="619672"/>
          </a:xfrm>
          <a:prstGeom prst="rect">
            <a:avLst/>
          </a:prstGeom>
        </p:spPr>
      </p:pic>
      <p:pic>
        <p:nvPicPr>
          <p:cNvPr id="36" name="Рисунок 35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61075" y="3917057"/>
            <a:ext cx="1440000" cy="64918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136903" y="2620913"/>
            <a:ext cx="988468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15-30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31-50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51 +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105727" y="2607579"/>
            <a:ext cx="955748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-39%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-39%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-22%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950514" y="1252761"/>
            <a:ext cx="3382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Internet Users (thousands)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23" name="CasetăText 22"/>
          <p:cNvSpPr txBox="1"/>
          <p:nvPr/>
        </p:nvSpPr>
        <p:spPr>
          <a:xfrm>
            <a:off x="4372843" y="753280"/>
            <a:ext cx="132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75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623161024"/>
              </p:ext>
            </p:extLst>
          </p:nvPr>
        </p:nvGraphicFramePr>
        <p:xfrm>
          <a:off x="3086915" y="2406529"/>
          <a:ext cx="4608512" cy="4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78545" y="244649"/>
            <a:ext cx="3968421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Internet Population by Regions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Amplasarea Regiunea de Dezvoltare Sud (Republica Moldov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387" y="1833826"/>
            <a:ext cx="3196770" cy="39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078502" y="1252761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South Region</a:t>
            </a:r>
            <a:endParaRPr lang="ru-RU" dirty="0"/>
          </a:p>
        </p:txBody>
      </p:sp>
      <p:pic>
        <p:nvPicPr>
          <p:cNvPr id="22" name="Рисунок 21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629625" y="3200645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131k internet users</a:t>
            </a:r>
          </a:p>
        </p:txBody>
      </p:sp>
      <p:pic>
        <p:nvPicPr>
          <p:cNvPr id="42" name="Рисунок 41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5091" y="2188865"/>
            <a:ext cx="1440000" cy="531147"/>
          </a:xfrm>
          <a:prstGeom prst="rect">
            <a:avLst/>
          </a:prstGeom>
        </p:spPr>
      </p:pic>
      <p:pic>
        <p:nvPicPr>
          <p:cNvPr id="43" name="Рисунок 42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5091" y="2793329"/>
            <a:ext cx="1440000" cy="619672"/>
          </a:xfrm>
          <a:prstGeom prst="rect">
            <a:avLst/>
          </a:prstGeom>
        </p:spPr>
      </p:pic>
      <p:pic>
        <p:nvPicPr>
          <p:cNvPr id="44" name="Рисунок 43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05091" y="3555909"/>
            <a:ext cx="1440000" cy="64918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208911" y="2254543"/>
            <a:ext cx="988468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15-30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31-50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51 +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197379" y="2254543"/>
            <a:ext cx="994757" cy="1948143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-47%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-35%</a:t>
            </a:r>
          </a:p>
          <a:p>
            <a:endParaRPr lang="en-US" sz="2400" b="1" dirty="0" smtClean="0">
              <a:solidFill>
                <a:srgbClr val="52687D"/>
              </a:solidFill>
              <a:latin typeface="Netto OT Bold" pitchFamily="2" charset="0"/>
            </a:endParaRPr>
          </a:p>
          <a:p>
            <a:r>
              <a:rPr lang="en-US" sz="2400" b="1" dirty="0" smtClean="0">
                <a:solidFill>
                  <a:srgbClr val="52687D"/>
                </a:solidFill>
                <a:latin typeface="Netto OT Bold" pitchFamily="2" charset="0"/>
              </a:rPr>
              <a:t>-19%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950514" y="1252761"/>
            <a:ext cx="3382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Internet Users (thousands)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24" name="CasetăText 23"/>
          <p:cNvSpPr txBox="1"/>
          <p:nvPr/>
        </p:nvSpPr>
        <p:spPr>
          <a:xfrm>
            <a:off x="4372843" y="753280"/>
            <a:ext cx="132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40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068213" y="244649"/>
            <a:ext cx="2189088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Online shopping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(e-commerce)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114082" y="2404889"/>
            <a:ext cx="2202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Women – 55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89067" y="4997177"/>
            <a:ext cx="1712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Men – 45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/>
          </a:p>
        </p:txBody>
      </p:sp>
      <p:pic>
        <p:nvPicPr>
          <p:cNvPr id="37" name="Рисунок 36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7545" y="1836892"/>
            <a:ext cx="3600000" cy="431241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089593" y="1252761"/>
            <a:ext cx="4032448" cy="717037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682K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online buyers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233609" y="2866554"/>
            <a:ext cx="41044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436739" y="5501233"/>
            <a:ext cx="41044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Imagini pentru e commerce picto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0675" y="2692921"/>
            <a:ext cx="3600000" cy="283636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93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068213" y="244649"/>
            <a:ext cx="2189088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Online shopping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(e-commerce)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114082" y="2404889"/>
            <a:ext cx="2202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Women – 55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89067" y="4997177"/>
            <a:ext cx="1712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Men – 45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/>
          </a:p>
        </p:txBody>
      </p:sp>
      <p:pic>
        <p:nvPicPr>
          <p:cNvPr id="37" name="Рисунок 36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7545" y="1836892"/>
            <a:ext cx="3600000" cy="431241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089593" y="1252761"/>
            <a:ext cx="4032448" cy="717037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507K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online buyers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233609" y="2866554"/>
            <a:ext cx="41044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436739" y="5501233"/>
            <a:ext cx="41044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Imagini pentru e commerce picto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0675" y="2692921"/>
            <a:ext cx="3600000" cy="2836364"/>
          </a:xfrm>
          <a:prstGeom prst="rect">
            <a:avLst/>
          </a:prstGeom>
          <a:noFill/>
        </p:spPr>
      </p:pic>
      <p:sp>
        <p:nvSpPr>
          <p:cNvPr id="18" name="CasetăText 17"/>
          <p:cNvSpPr txBox="1"/>
          <p:nvPr/>
        </p:nvSpPr>
        <p:spPr>
          <a:xfrm>
            <a:off x="4444851" y="892137"/>
            <a:ext cx="125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38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293075786"/>
              </p:ext>
            </p:extLst>
          </p:nvPr>
        </p:nvGraphicFramePr>
        <p:xfrm>
          <a:off x="518241" y="1872890"/>
          <a:ext cx="92890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068213" y="244649"/>
            <a:ext cx="2189088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Online shopping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(e-commerce)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852563" y="1036737"/>
            <a:ext cx="7398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Categories of goods or services intended to purchase online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                                (thousands people)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25" name="Рисунок 24" descr="Blog-images-mobile-optimized-7-20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139" y="1612441"/>
            <a:ext cx="3240000" cy="32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54444606"/>
              </p:ext>
            </p:extLst>
          </p:nvPr>
        </p:nvGraphicFramePr>
        <p:xfrm>
          <a:off x="412403" y="1900833"/>
          <a:ext cx="92890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068213" y="244649"/>
            <a:ext cx="2189088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Online shopping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(e-commerce)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852563" y="1036737"/>
            <a:ext cx="7398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Categories of goods or services intended to purchase online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                                (thousands people)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25" name="Рисунок 24" descr="Blog-images-mobile-optimized-7-20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0821" y="1622673"/>
            <a:ext cx="3240000" cy="3240000"/>
          </a:xfrm>
          <a:prstGeom prst="rect">
            <a:avLst/>
          </a:prstGeom>
        </p:spPr>
      </p:pic>
      <p:sp>
        <p:nvSpPr>
          <p:cNvPr id="14" name="CasetăText 13"/>
          <p:cNvSpPr txBox="1"/>
          <p:nvPr/>
        </p:nvSpPr>
        <p:spPr>
          <a:xfrm>
            <a:off x="4622852" y="1622673"/>
            <a:ext cx="1079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17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679233" y="244649"/>
            <a:ext cx="4967092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What kind of information are searching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(thousands of people)</a:t>
            </a: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8861127"/>
              </p:ext>
            </p:extLst>
          </p:nvPr>
        </p:nvGraphicFramePr>
        <p:xfrm>
          <a:off x="556419" y="1684809"/>
          <a:ext cx="92890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679233" y="244649"/>
            <a:ext cx="4967092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What kind of information are searching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(thousands of people)</a:t>
            </a: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929461402"/>
              </p:ext>
            </p:extLst>
          </p:nvPr>
        </p:nvGraphicFramePr>
        <p:xfrm>
          <a:off x="412403" y="1684809"/>
          <a:ext cx="92890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setăText 12"/>
          <p:cNvSpPr txBox="1"/>
          <p:nvPr/>
        </p:nvSpPr>
        <p:spPr>
          <a:xfrm>
            <a:off x="4732883" y="1092491"/>
            <a:ext cx="1079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26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49340" y="244649"/>
            <a:ext cx="4426879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Products intended to be purchased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in the next 12 months</a:t>
            </a: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515184601"/>
              </p:ext>
            </p:extLst>
          </p:nvPr>
        </p:nvGraphicFramePr>
        <p:xfrm>
          <a:off x="412403" y="1684809"/>
          <a:ext cx="92890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971" y="2077554"/>
            <a:ext cx="1080000" cy="1390500"/>
          </a:xfrm>
          <a:prstGeom prst="rect">
            <a:avLst/>
          </a:prstGeom>
        </p:spPr>
      </p:pic>
      <p:pic>
        <p:nvPicPr>
          <p:cNvPr id="13" name="Рисунок 12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6899" y="1429482"/>
            <a:ext cx="3600000" cy="431241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43785" y="244649"/>
            <a:ext cx="2637929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Gender distribution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4411" y="3301690"/>
            <a:ext cx="2160240" cy="994035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2.48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mln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(15+)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9027" y="2149714"/>
            <a:ext cx="1373324" cy="136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01035" y="3301690"/>
            <a:ext cx="2303856" cy="994035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1.88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mln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(15+)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72843" y="4237794"/>
            <a:ext cx="1800000" cy="1767495"/>
            <a:chOff x="412403" y="4061073"/>
            <a:chExt cx="1800000" cy="1767495"/>
          </a:xfrm>
        </p:grpSpPr>
        <p:pic>
          <p:nvPicPr>
            <p:cNvPr id="20" name="Рисунок 19" descr="Безымянный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403" y="4061073"/>
              <a:ext cx="1800000" cy="176749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23474" y="4501251"/>
              <a:ext cx="11592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Netto OT Bold" pitchFamily="2" charset="0"/>
                </a:rPr>
                <a:t>76%</a:t>
              </a:r>
              <a:endParaRPr lang="ru-RU" sz="4000" dirty="0" smtClean="0">
                <a:solidFill>
                  <a:schemeClr val="bg1"/>
                </a:solidFill>
                <a:latin typeface="Netto OT Bold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0035" y="5108488"/>
              <a:ext cx="1229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Netto OT Bold" pitchFamily="2" charset="0"/>
                </a:rPr>
                <a:t>Internet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Netto OT Bold" pitchFamily="2" charset="0"/>
                </a:rPr>
                <a:t>Penetration</a:t>
              </a:r>
              <a:endParaRPr lang="ru-RU" sz="1600" dirty="0" smtClean="0">
                <a:solidFill>
                  <a:schemeClr val="bg1"/>
                </a:solidFill>
                <a:latin typeface="Netto OT Bold" pitchFamily="2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029027" y="1573498"/>
            <a:ext cx="2952328" cy="4410355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1.13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mln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Usage of internet on a daily basis(PC)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 women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47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men 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1.50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mln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Usage of internet on a daily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basis(Mobile)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women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men 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pic>
        <p:nvPicPr>
          <p:cNvPr id="30" name="Рисунок 29" descr="Untitled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9277" y="3283334"/>
            <a:ext cx="233255" cy="489707"/>
          </a:xfrm>
          <a:prstGeom prst="rect">
            <a:avLst/>
          </a:prstGeom>
        </p:spPr>
      </p:pic>
      <p:pic>
        <p:nvPicPr>
          <p:cNvPr id="31" name="Рисунок 30" descr="Untitled-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5271" y="2719013"/>
            <a:ext cx="287261" cy="5062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Рисунок 28" descr="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236939" y="1252761"/>
            <a:ext cx="4608512" cy="5112568"/>
            <a:chOff x="5164931" y="1396777"/>
            <a:chExt cx="4608512" cy="4032448"/>
          </a:xfrm>
        </p:grpSpPr>
        <p:sp>
          <p:nvSpPr>
            <p:cNvPr id="28" name="Двойные фигурные скобки 27"/>
            <p:cNvSpPr/>
            <p:nvPr/>
          </p:nvSpPr>
          <p:spPr>
            <a:xfrm>
              <a:off x="5164931" y="1614332"/>
              <a:ext cx="4320480" cy="3631573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837339" y="1396777"/>
              <a:ext cx="936104" cy="4032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" name="Рисунок 29" descr="Untitled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39730" y="5411317"/>
            <a:ext cx="233255" cy="489707"/>
          </a:xfrm>
          <a:prstGeom prst="rect">
            <a:avLst/>
          </a:prstGeom>
        </p:spPr>
      </p:pic>
      <p:pic>
        <p:nvPicPr>
          <p:cNvPr id="34" name="Рисунок 30" descr="Untitled-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0048" y="4840154"/>
            <a:ext cx="287261" cy="5062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49340" y="244649"/>
            <a:ext cx="4426879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Products intended to be purchased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in the next 12 months</a:t>
            </a: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66424394"/>
              </p:ext>
            </p:extLst>
          </p:nvPr>
        </p:nvGraphicFramePr>
        <p:xfrm>
          <a:off x="412403" y="1684809"/>
          <a:ext cx="92890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setăText 11"/>
          <p:cNvSpPr txBox="1"/>
          <p:nvPr/>
        </p:nvSpPr>
        <p:spPr>
          <a:xfrm>
            <a:off x="4732883" y="1092491"/>
            <a:ext cx="1079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411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677079" y="244649"/>
            <a:ext cx="2971353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Age group distribution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957019" y="2033952"/>
            <a:ext cx="1656184" cy="3179249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51 +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31-50</a:t>
            </a:r>
          </a:p>
          <a:p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15-30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41" name="Рисунок 40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4032" y="4513660"/>
            <a:ext cx="1440000" cy="531147"/>
          </a:xfrm>
          <a:prstGeom prst="rect">
            <a:avLst/>
          </a:prstGeom>
        </p:spPr>
      </p:pic>
      <p:pic>
        <p:nvPicPr>
          <p:cNvPr id="42" name="Рисунок 41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4032" y="3332381"/>
            <a:ext cx="1440000" cy="619672"/>
          </a:xfrm>
          <a:prstGeom prst="rect">
            <a:avLst/>
          </a:prstGeom>
        </p:spPr>
      </p:pic>
      <p:pic>
        <p:nvPicPr>
          <p:cNvPr id="43" name="Рисунок 42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3591" y="2072210"/>
            <a:ext cx="1440000" cy="649180"/>
          </a:xfrm>
          <a:prstGeom prst="rect">
            <a:avLst/>
          </a:prstGeom>
        </p:spPr>
      </p:pic>
      <p:pic>
        <p:nvPicPr>
          <p:cNvPr id="21" name="Рисунок 20" descr="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164931" y="1396777"/>
            <a:ext cx="4968552" cy="4032448"/>
            <a:chOff x="5164931" y="1396777"/>
            <a:chExt cx="4968552" cy="4032448"/>
          </a:xfrm>
        </p:grpSpPr>
        <p:sp>
          <p:nvSpPr>
            <p:cNvPr id="32" name="Двойные фигурные скобки 31"/>
            <p:cNvSpPr/>
            <p:nvPr/>
          </p:nvSpPr>
          <p:spPr>
            <a:xfrm>
              <a:off x="5164931" y="1797651"/>
              <a:ext cx="4752528" cy="3631573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197379" y="1396777"/>
              <a:ext cx="936104" cy="4032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495690"/>
              </p:ext>
            </p:extLst>
          </p:nvPr>
        </p:nvGraphicFramePr>
        <p:xfrm>
          <a:off x="3004691" y="1822511"/>
          <a:ext cx="2174910" cy="360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Rectangle 26"/>
          <p:cNvSpPr/>
          <p:nvPr/>
        </p:nvSpPr>
        <p:spPr>
          <a:xfrm>
            <a:off x="2989181" y="1390463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376092"/>
                </a:solidFill>
                <a:latin typeface="Netto OT Bold" pitchFamily="2" charset="0"/>
              </a:rPr>
              <a:t>2020</a:t>
            </a:r>
            <a:endParaRPr lang="en-US" sz="4000" b="1" dirty="0">
              <a:solidFill>
                <a:srgbClr val="376092"/>
              </a:solidFill>
              <a:latin typeface="Netto OT Bold" pitchFamily="2" charset="0"/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3583767" y="901871"/>
            <a:ext cx="306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TOTAL (ALL DEVICES)</a:t>
            </a:r>
            <a:endParaRPr lang="en-US" b="1" dirty="0">
              <a:latin typeface="Netto OT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677079" y="244649"/>
            <a:ext cx="2971353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Age group distribution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957019" y="2033952"/>
            <a:ext cx="1656184" cy="3179249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51 +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15-30</a:t>
            </a:r>
          </a:p>
          <a:p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31-50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41" name="Рисунок 40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3203" y="3340993"/>
            <a:ext cx="1440000" cy="531147"/>
          </a:xfrm>
          <a:prstGeom prst="rect">
            <a:avLst/>
          </a:prstGeom>
        </p:spPr>
      </p:pic>
      <p:pic>
        <p:nvPicPr>
          <p:cNvPr id="42" name="Рисунок 41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3203" y="4493121"/>
            <a:ext cx="1440000" cy="619672"/>
          </a:xfrm>
          <a:prstGeom prst="rect">
            <a:avLst/>
          </a:prstGeom>
        </p:spPr>
      </p:pic>
      <p:pic>
        <p:nvPicPr>
          <p:cNvPr id="43" name="Рисунок 42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3591" y="2072210"/>
            <a:ext cx="1440000" cy="649180"/>
          </a:xfrm>
          <a:prstGeom prst="rect">
            <a:avLst/>
          </a:prstGeom>
        </p:spPr>
      </p:pic>
      <p:pic>
        <p:nvPicPr>
          <p:cNvPr id="21" name="Рисунок 20" descr="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164931" y="1396777"/>
            <a:ext cx="4968552" cy="4032448"/>
            <a:chOff x="5164931" y="1396777"/>
            <a:chExt cx="4968552" cy="4032448"/>
          </a:xfrm>
        </p:grpSpPr>
        <p:sp>
          <p:nvSpPr>
            <p:cNvPr id="32" name="Двойные фигурные скобки 31"/>
            <p:cNvSpPr/>
            <p:nvPr/>
          </p:nvSpPr>
          <p:spPr>
            <a:xfrm>
              <a:off x="5164931" y="1797651"/>
              <a:ext cx="4752528" cy="3631573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197379" y="1396777"/>
              <a:ext cx="936104" cy="4032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521870"/>
              </p:ext>
            </p:extLst>
          </p:nvPr>
        </p:nvGraphicFramePr>
        <p:xfrm>
          <a:off x="916459" y="1750503"/>
          <a:ext cx="2114366" cy="365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619926"/>
              </p:ext>
            </p:extLst>
          </p:nvPr>
        </p:nvGraphicFramePr>
        <p:xfrm>
          <a:off x="3004691" y="1822511"/>
          <a:ext cx="2174910" cy="360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1"/>
          <p:cNvSpPr/>
          <p:nvPr/>
        </p:nvSpPr>
        <p:spPr>
          <a:xfrm>
            <a:off x="1132483" y="1370585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376092"/>
                </a:solidFill>
                <a:latin typeface="Netto OT Bold" pitchFamily="2" charset="0"/>
              </a:rPr>
              <a:t>2019</a:t>
            </a:r>
            <a:endParaRPr lang="en-US" sz="4000" b="1" dirty="0">
              <a:solidFill>
                <a:srgbClr val="376092"/>
              </a:solidFill>
              <a:latin typeface="Netto OT Bold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89181" y="1390463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376092"/>
                </a:solidFill>
                <a:latin typeface="Netto OT Bold" pitchFamily="2" charset="0"/>
              </a:rPr>
              <a:t>2020</a:t>
            </a:r>
            <a:endParaRPr lang="en-US" sz="4000" b="1" dirty="0">
              <a:solidFill>
                <a:srgbClr val="376092"/>
              </a:solidFill>
              <a:latin typeface="Netto OT Bold" pitchFamily="2" charset="0"/>
            </a:endParaRPr>
          </a:p>
        </p:txBody>
      </p:sp>
      <p:sp>
        <p:nvSpPr>
          <p:cNvPr id="29" name="CasetăText 28"/>
          <p:cNvSpPr txBox="1"/>
          <p:nvPr/>
        </p:nvSpPr>
        <p:spPr>
          <a:xfrm>
            <a:off x="5021225" y="996667"/>
            <a:ext cx="82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PC</a:t>
            </a:r>
            <a:endParaRPr lang="en-US" b="1" dirty="0">
              <a:latin typeface="Netto OT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33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677079" y="244649"/>
            <a:ext cx="2971353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Age group distribution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957019" y="2033952"/>
            <a:ext cx="1656184" cy="3179249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51 +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31-50</a:t>
            </a:r>
          </a:p>
          <a:p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15-30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41" name="Рисунок 40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4032" y="4513660"/>
            <a:ext cx="1440000" cy="531147"/>
          </a:xfrm>
          <a:prstGeom prst="rect">
            <a:avLst/>
          </a:prstGeom>
        </p:spPr>
      </p:pic>
      <p:pic>
        <p:nvPicPr>
          <p:cNvPr id="42" name="Рисунок 41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4032" y="3332381"/>
            <a:ext cx="1440000" cy="619672"/>
          </a:xfrm>
          <a:prstGeom prst="rect">
            <a:avLst/>
          </a:prstGeom>
        </p:spPr>
      </p:pic>
      <p:pic>
        <p:nvPicPr>
          <p:cNvPr id="43" name="Рисунок 42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3591" y="2072210"/>
            <a:ext cx="1440000" cy="649180"/>
          </a:xfrm>
          <a:prstGeom prst="rect">
            <a:avLst/>
          </a:prstGeom>
        </p:spPr>
      </p:pic>
      <p:pic>
        <p:nvPicPr>
          <p:cNvPr id="21" name="Рисунок 20" descr="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164931" y="1396777"/>
            <a:ext cx="4968552" cy="4032448"/>
            <a:chOff x="5164931" y="1396777"/>
            <a:chExt cx="4968552" cy="4032448"/>
          </a:xfrm>
        </p:grpSpPr>
        <p:sp>
          <p:nvSpPr>
            <p:cNvPr id="32" name="Двойные фигурные скобки 31"/>
            <p:cNvSpPr/>
            <p:nvPr/>
          </p:nvSpPr>
          <p:spPr>
            <a:xfrm>
              <a:off x="5164931" y="1797651"/>
              <a:ext cx="4752528" cy="3631573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197379" y="1396777"/>
              <a:ext cx="936104" cy="4032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427308"/>
              </p:ext>
            </p:extLst>
          </p:nvPr>
        </p:nvGraphicFramePr>
        <p:xfrm>
          <a:off x="3004691" y="1822511"/>
          <a:ext cx="2174910" cy="360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Rectangle 26"/>
          <p:cNvSpPr/>
          <p:nvPr/>
        </p:nvSpPr>
        <p:spPr>
          <a:xfrm>
            <a:off x="2989181" y="1390463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376092"/>
                </a:solidFill>
                <a:latin typeface="Netto OT Bold" pitchFamily="2" charset="0"/>
              </a:rPr>
              <a:t>2020</a:t>
            </a:r>
            <a:endParaRPr lang="en-US" sz="4000" b="1" dirty="0">
              <a:solidFill>
                <a:srgbClr val="376092"/>
              </a:solidFill>
              <a:latin typeface="Netto OT Bold" pitchFamily="2" charset="0"/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4588867" y="90078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17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41303" y="244649"/>
            <a:ext cx="4442910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Age and Gender group distribution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10043" y="2202173"/>
            <a:ext cx="738664" cy="9961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etto OT Bold" pitchFamily="2" charset="0"/>
              </a:rPr>
              <a:t>2015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pic>
        <p:nvPicPr>
          <p:cNvPr id="22" name="Рисунок 21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0555" y="2404889"/>
            <a:ext cx="345974" cy="720000"/>
          </a:xfrm>
          <a:prstGeom prst="rect">
            <a:avLst/>
          </a:prstGeom>
        </p:spPr>
      </p:pic>
      <p:pic>
        <p:nvPicPr>
          <p:cNvPr id="21" name="Рисунок 20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371" y="2404889"/>
            <a:ext cx="402078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44651" y="1468785"/>
            <a:ext cx="738664" cy="8425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etto OT Bold" pitchFamily="2" charset="0"/>
              </a:rPr>
              <a:t>2017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9" name="Рисунок 12" descr="Untitled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2403" y="5501233"/>
            <a:ext cx="392161" cy="720000"/>
          </a:xfrm>
          <a:prstGeom prst="rect">
            <a:avLst/>
          </a:prstGeom>
        </p:spPr>
      </p:pic>
      <p:pic>
        <p:nvPicPr>
          <p:cNvPr id="30" name="Рисунок 13" descr="Untitled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0595" y="5429225"/>
            <a:ext cx="33711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665433" y="4519415"/>
            <a:ext cx="738664" cy="10002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etto OT Bold" pitchFamily="2" charset="0"/>
              </a:rPr>
              <a:t>2016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129433134"/>
              </p:ext>
            </p:extLst>
          </p:nvPr>
        </p:nvGraphicFramePr>
        <p:xfrm>
          <a:off x="484411" y="3044711"/>
          <a:ext cx="9574891" cy="375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583550996"/>
              </p:ext>
            </p:extLst>
          </p:nvPr>
        </p:nvGraphicFramePr>
        <p:xfrm>
          <a:off x="266214" y="353313"/>
          <a:ext cx="97930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23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41303" y="244649"/>
            <a:ext cx="4442910" cy="409260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Age and Gender group distribution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10043" y="2202173"/>
            <a:ext cx="738664" cy="9961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etto OT Bold" pitchFamily="2" charset="0"/>
              </a:rPr>
              <a:t>2015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pic>
        <p:nvPicPr>
          <p:cNvPr id="22" name="Рисунок 21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1019" y="4067497"/>
            <a:ext cx="345974" cy="720000"/>
          </a:xfrm>
          <a:prstGeom prst="rect">
            <a:avLst/>
          </a:prstGeom>
        </p:spPr>
      </p:pic>
      <p:pic>
        <p:nvPicPr>
          <p:cNvPr id="21" name="Рисунок 20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403" y="4067497"/>
            <a:ext cx="402078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44651" y="1468785"/>
            <a:ext cx="738664" cy="8425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etto OT Bold" pitchFamily="2" charset="0"/>
              </a:rPr>
              <a:t>2017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5433" y="4519415"/>
            <a:ext cx="738664" cy="10002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etto OT Bold" pitchFamily="2" charset="0"/>
              </a:rPr>
              <a:t>2016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917103109"/>
              </p:ext>
            </p:extLst>
          </p:nvPr>
        </p:nvGraphicFramePr>
        <p:xfrm>
          <a:off x="460375" y="1468785"/>
          <a:ext cx="99894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CasetăText 19"/>
          <p:cNvSpPr txBox="1"/>
          <p:nvPr/>
        </p:nvSpPr>
        <p:spPr>
          <a:xfrm>
            <a:off x="4444851" y="99666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etto OT Bold"/>
              </a:rPr>
              <a:t>MOBILE</a:t>
            </a:r>
            <a:endParaRPr lang="en-US" b="1" dirty="0">
              <a:latin typeface="Netto O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69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4139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91862" y="580686"/>
            <a:ext cx="3253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89535" y="244649"/>
            <a:ext cx="3346456" cy="717037"/>
          </a:xfrm>
          <a:prstGeom prst="rect">
            <a:avLst/>
          </a:prstGeom>
        </p:spPr>
        <p:txBody>
          <a:bodyPr wrap="none" lIns="100502" tIns="50251" rIns="100502" bIns="50251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Personal income and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Netto OT Bold" pitchFamily="2" charset="0"/>
              </a:rPr>
              <a:t>gender group distribution</a:t>
            </a:r>
            <a:endParaRPr lang="ru-RU" b="1" dirty="0" err="1" smtClean="0">
              <a:solidFill>
                <a:schemeClr val="bg1">
                  <a:lumMod val="50000"/>
                </a:schemeClr>
              </a:solidFill>
              <a:latin typeface="Netto OT Bold" pitchFamily="2" charset="0"/>
            </a:endParaRPr>
          </a:p>
        </p:txBody>
      </p:sp>
      <p:sp>
        <p:nvSpPr>
          <p:cNvPr id="14338" name="AutoShape 2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Imagini pentru pictogram интернет пользов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4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86" y="6764616"/>
            <a:ext cx="325386" cy="304834"/>
          </a:xfrm>
          <a:prstGeom prst="rect">
            <a:avLst/>
          </a:prstGeom>
        </p:spPr>
      </p:pic>
      <p:sp>
        <p:nvSpPr>
          <p:cNvPr id="1026" name="AutoShape 2" descr="Imagini pentru pictogram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363" y="6725369"/>
            <a:ext cx="1080000" cy="267380"/>
          </a:xfrm>
          <a:prstGeom prst="rect">
            <a:avLst/>
          </a:prstGeom>
        </p:spPr>
      </p:pic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703082"/>
              </p:ext>
            </p:extLst>
          </p:nvPr>
        </p:nvGraphicFramePr>
        <p:xfrm>
          <a:off x="5524971" y="1519791"/>
          <a:ext cx="43204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Прямоугольник 35"/>
          <p:cNvSpPr/>
          <p:nvPr/>
        </p:nvSpPr>
        <p:spPr>
          <a:xfrm>
            <a:off x="2717059" y="1900833"/>
            <a:ext cx="3455984" cy="532371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&gt; 15k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mdl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32" name="Прямоугольник 35"/>
          <p:cNvSpPr/>
          <p:nvPr/>
        </p:nvSpPr>
        <p:spPr>
          <a:xfrm>
            <a:off x="2572643" y="2801332"/>
            <a:ext cx="3455984" cy="532371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8 – 15k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mdl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33" name="Прямоугольник 35"/>
          <p:cNvSpPr/>
          <p:nvPr/>
        </p:nvSpPr>
        <p:spPr>
          <a:xfrm>
            <a:off x="2645051" y="3917057"/>
            <a:ext cx="3455984" cy="532371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 – 8k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mdl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34" name="Прямоугольник 35"/>
          <p:cNvSpPr/>
          <p:nvPr/>
        </p:nvSpPr>
        <p:spPr>
          <a:xfrm>
            <a:off x="2717059" y="4853161"/>
            <a:ext cx="3455984" cy="532371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&lt; 4k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mdl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35" name="Рисунок 41" descr="Untitled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5322" y="1828825"/>
            <a:ext cx="392162" cy="720000"/>
          </a:xfrm>
          <a:prstGeom prst="rect">
            <a:avLst/>
          </a:prstGeom>
        </p:spPr>
      </p:pic>
      <p:pic>
        <p:nvPicPr>
          <p:cNvPr id="37" name="Рисунок 42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2728" y="1828825"/>
            <a:ext cx="344350" cy="720000"/>
          </a:xfrm>
          <a:prstGeom prst="rect">
            <a:avLst/>
          </a:prstGeom>
        </p:spPr>
      </p:pic>
      <p:sp>
        <p:nvSpPr>
          <p:cNvPr id="38" name="Прямоугольник 47"/>
          <p:cNvSpPr/>
          <p:nvPr/>
        </p:nvSpPr>
        <p:spPr>
          <a:xfrm>
            <a:off x="731218" y="1873700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47" name="Прямоугольник 48"/>
          <p:cNvSpPr/>
          <p:nvPr/>
        </p:nvSpPr>
        <p:spPr>
          <a:xfrm>
            <a:off x="2241595" y="1885751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58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54" name="Рисунок 41" descr="Untitled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5322" y="2764849"/>
            <a:ext cx="392162" cy="720000"/>
          </a:xfrm>
          <a:prstGeom prst="rect">
            <a:avLst/>
          </a:prstGeom>
        </p:spPr>
      </p:pic>
      <p:pic>
        <p:nvPicPr>
          <p:cNvPr id="55" name="Рисунок 42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2728" y="2764849"/>
            <a:ext cx="344350" cy="720000"/>
          </a:xfrm>
          <a:prstGeom prst="rect">
            <a:avLst/>
          </a:prstGeom>
        </p:spPr>
      </p:pic>
      <p:sp>
        <p:nvSpPr>
          <p:cNvPr id="56" name="Прямоугольник 47"/>
          <p:cNvSpPr/>
          <p:nvPr/>
        </p:nvSpPr>
        <p:spPr>
          <a:xfrm>
            <a:off x="731218" y="280972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41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57" name="Прямоугольник 48"/>
          <p:cNvSpPr/>
          <p:nvPr/>
        </p:nvSpPr>
        <p:spPr>
          <a:xfrm>
            <a:off x="2241595" y="2821775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59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58" name="Рисунок 41" descr="Untitled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5322" y="3845049"/>
            <a:ext cx="392162" cy="720000"/>
          </a:xfrm>
          <a:prstGeom prst="rect">
            <a:avLst/>
          </a:prstGeom>
        </p:spPr>
      </p:pic>
      <p:pic>
        <p:nvPicPr>
          <p:cNvPr id="59" name="Рисунок 42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2728" y="3845049"/>
            <a:ext cx="344350" cy="720000"/>
          </a:xfrm>
          <a:prstGeom prst="rect">
            <a:avLst/>
          </a:prstGeom>
        </p:spPr>
      </p:pic>
      <p:sp>
        <p:nvSpPr>
          <p:cNvPr id="60" name="Прямоугольник 47"/>
          <p:cNvSpPr/>
          <p:nvPr/>
        </p:nvSpPr>
        <p:spPr>
          <a:xfrm>
            <a:off x="731218" y="388992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46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61" name="Прямоугольник 48"/>
          <p:cNvSpPr/>
          <p:nvPr/>
        </p:nvSpPr>
        <p:spPr>
          <a:xfrm>
            <a:off x="2241595" y="3901975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54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pic>
        <p:nvPicPr>
          <p:cNvPr id="62" name="Рисунок 41" descr="Untitled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5322" y="4853161"/>
            <a:ext cx="392162" cy="720000"/>
          </a:xfrm>
          <a:prstGeom prst="rect">
            <a:avLst/>
          </a:prstGeom>
        </p:spPr>
      </p:pic>
      <p:pic>
        <p:nvPicPr>
          <p:cNvPr id="63" name="Рисунок 42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2728" y="4853161"/>
            <a:ext cx="344350" cy="720000"/>
          </a:xfrm>
          <a:prstGeom prst="rect">
            <a:avLst/>
          </a:prstGeom>
        </p:spPr>
      </p:pic>
      <p:sp>
        <p:nvSpPr>
          <p:cNvPr id="64" name="Прямоугольник 47"/>
          <p:cNvSpPr/>
          <p:nvPr/>
        </p:nvSpPr>
        <p:spPr>
          <a:xfrm>
            <a:off x="731218" y="4898036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58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65" name="Прямоугольник 48"/>
          <p:cNvSpPr/>
          <p:nvPr/>
        </p:nvSpPr>
        <p:spPr>
          <a:xfrm>
            <a:off x="2241595" y="4910087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42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etto OT Bold" pitchFamily="2" charset="0"/>
              </a:rPr>
              <a:t>%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tto OT Bold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9761" y="6797377"/>
            <a:ext cx="1933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# SMTAI #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gemiusAudience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91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9528</TotalTime>
  <Words>844</Words>
  <Application>Microsoft Office PowerPoint</Application>
  <PresentationFormat>Custom</PresentationFormat>
  <Paragraphs>354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FF Netto OT Bold</vt:lpstr>
      <vt:lpstr>Line</vt:lpstr>
      <vt:lpstr>Netto OT Bold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BATI</dc:creator>
  <cp:lastModifiedBy>User</cp:lastModifiedBy>
  <cp:revision>840</cp:revision>
  <dcterms:created xsi:type="dcterms:W3CDTF">2016-02-03T18:49:27Z</dcterms:created>
  <dcterms:modified xsi:type="dcterms:W3CDTF">2021-01-13T18:41:30Z</dcterms:modified>
</cp:coreProperties>
</file>